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3" r:id="rId4"/>
    <p:sldId id="302" r:id="rId5"/>
    <p:sldId id="297" r:id="rId6"/>
    <p:sldId id="313" r:id="rId7"/>
    <p:sldId id="314" r:id="rId8"/>
    <p:sldId id="315" r:id="rId9"/>
    <p:sldId id="310" r:id="rId10"/>
    <p:sldId id="311" r:id="rId11"/>
    <p:sldId id="312" r:id="rId12"/>
    <p:sldId id="316" r:id="rId13"/>
    <p:sldId id="317" r:id="rId14"/>
    <p:sldId id="318" r:id="rId15"/>
    <p:sldId id="304" r:id="rId16"/>
    <p:sldId id="305" r:id="rId17"/>
    <p:sldId id="306" r:id="rId18"/>
    <p:sldId id="307" r:id="rId19"/>
    <p:sldId id="308" r:id="rId20"/>
    <p:sldId id="319" r:id="rId21"/>
    <p:sldId id="320" r:id="rId22"/>
    <p:sldId id="321" r:id="rId23"/>
    <p:sldId id="322" r:id="rId24"/>
    <p:sldId id="323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ECF4F6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60"/>
  </p:normalViewPr>
  <p:slideViewPr>
    <p:cSldViewPr>
      <p:cViewPr>
        <p:scale>
          <a:sx n="60" d="100"/>
          <a:sy n="60" d="100"/>
        </p:scale>
        <p:origin x="-16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23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15" y="0"/>
              </a:cxn>
              <a:cxn ang="0">
                <a:pos x="4092" y="1386"/>
              </a:cxn>
              <a:cxn ang="0">
                <a:pos x="0" y="1407"/>
              </a:cxn>
              <a:cxn ang="0">
                <a:pos x="0" y="0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FDC2AF8-9238-45DF-B453-F27437C2335A}" type="slidenum">
              <a:rPr lang="en-US"/>
              <a:pPr/>
              <a:t>‹Nº›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3BEC-74E2-4AEA-B811-C03A04E262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65F20-ACFC-4012-AC64-88EF8022D1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3B50A33-9254-49D8-BDFA-702CA979DD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5DDDC-106E-441B-A37A-1A4E5EA5AC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F2E76-EC8C-4352-B408-D7539C8DAF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F8EE-ADFE-41A4-B213-A6DBCF538E5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DD64F-3403-4A29-BFB9-CCCB65AEBE1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5865-4CE2-40A3-B917-1E648BDACE1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69EFB-5C07-4B63-A364-D0905D68990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617C9-5C27-4AD1-BA2D-CF4234F462F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214D1-5F46-463D-88B9-59E89EFA93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5465" y="563"/>
              </a:cxn>
              <a:cxn ang="0">
                <a:pos x="5616" y="0"/>
              </a:cxn>
              <a:cxn ang="0">
                <a:pos x="0" y="0"/>
              </a:cxn>
              <a:cxn ang="0">
                <a:pos x="0" y="576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64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2" y="0"/>
              </a:cxn>
              <a:cxn ang="0">
                <a:pos x="4457" y="4313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7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9030D-1458-408E-9BB1-D833EC27C58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RAZONES FINANCIERAS</a:t>
            </a:r>
            <a:endParaRPr lang="en-US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white">
          <a:xfrm>
            <a:off x="622070" y="5733256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800" kern="0" dirty="0" smtClean="0">
                <a:solidFill>
                  <a:schemeClr val="tx1"/>
                </a:solidFill>
              </a:rPr>
              <a:t>LIC. DÉLFIDO MORALES</a:t>
            </a:r>
            <a:endParaRPr 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29329" r="15181" b="41796"/>
          <a:stretch/>
        </p:blipFill>
        <p:spPr bwMode="auto">
          <a:xfrm>
            <a:off x="0" y="116633"/>
            <a:ext cx="9144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30488" r="11346" b="31470"/>
          <a:stretch/>
        </p:blipFill>
        <p:spPr bwMode="auto">
          <a:xfrm>
            <a:off x="0" y="3212976"/>
            <a:ext cx="9144000" cy="36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2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12959" r="13122" b="142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8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34558" r="29722" b="14059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8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6146" r="29721" b="308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2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10913" r="29722" b="20766"/>
          <a:stretch/>
        </p:blipFill>
        <p:spPr bwMode="auto">
          <a:xfrm>
            <a:off x="0" y="27096"/>
            <a:ext cx="9144000" cy="683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33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22281" r="11789" b="45662"/>
          <a:stretch/>
        </p:blipFill>
        <p:spPr bwMode="auto">
          <a:xfrm>
            <a:off x="20018" y="188640"/>
            <a:ext cx="912398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0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34331" r="15182" b="272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4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32513" r="15303" b="3065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7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2736" r="15667" b="22016"/>
          <a:stretch/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5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4096" r="28753" b="3497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18739" r="26948"/>
          <a:stretch/>
        </p:blipFill>
        <p:spPr bwMode="auto">
          <a:xfrm>
            <a:off x="251520" y="620688"/>
            <a:ext cx="8568952" cy="5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3187" r="29722" b="14741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9326" r="29722" b="66578"/>
          <a:stretch/>
        </p:blipFill>
        <p:spPr bwMode="auto">
          <a:xfrm>
            <a:off x="0" y="116632"/>
            <a:ext cx="9144000" cy="22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71031" r="12316" b="21239"/>
          <a:stretch/>
        </p:blipFill>
        <p:spPr bwMode="auto">
          <a:xfrm>
            <a:off x="323528" y="2317532"/>
            <a:ext cx="8820472" cy="11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 t="45112" r="12316" b="23058"/>
          <a:stretch/>
        </p:blipFill>
        <p:spPr bwMode="auto">
          <a:xfrm>
            <a:off x="0" y="3429000"/>
            <a:ext cx="9143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4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6370" r="12758" b="20197"/>
          <a:stretch/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8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41607" r="13121" b="29197"/>
          <a:stretch/>
        </p:blipFill>
        <p:spPr bwMode="auto">
          <a:xfrm>
            <a:off x="24270" y="0"/>
            <a:ext cx="9119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6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38424" r="29721" b="33384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8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31242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MUCHAS GRACIAS</a:t>
            </a:r>
            <a:endParaRPr lang="es-E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5237" r="13727" b="37382"/>
          <a:stretch/>
        </p:blipFill>
        <p:spPr bwMode="auto">
          <a:xfrm>
            <a:off x="251520" y="476672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2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2597" r="14617" b="49299"/>
          <a:stretch/>
        </p:blipFill>
        <p:spPr bwMode="auto">
          <a:xfrm>
            <a:off x="251520" y="476672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3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ANALISIS DE RAZONES FINANCIERAS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81634"/>
          </a:xfrm>
        </p:spPr>
        <p:txBody>
          <a:bodyPr/>
          <a:lstStyle/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El valor real de los estados financieros radica en el hecho que pueden utilizarse para ayudar a predecir la posición financiera  de una empresa en el futuro  y determinar las utilidades y los dividendos esperados.</a:t>
            </a:r>
          </a:p>
          <a:p>
            <a:pPr algn="just" fontAlgn="ctr">
              <a:buNone/>
            </a:pPr>
            <a:endParaRPr lang="es-GT" sz="1600" dirty="0" smtClean="0"/>
          </a:p>
          <a:p>
            <a:pPr algn="just" fontAlgn="ctr"/>
            <a:r>
              <a:rPr lang="es-GT" sz="1600" dirty="0" smtClean="0"/>
              <a:t>El primer paso del análisis de estados financieros son a través de razones financieras, que tienen como propósito mostrar la relación  que existen entre las cuentas de los estados financieros.</a:t>
            </a:r>
          </a:p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Las razones financieras convierten las cifras en valores relativos, o razones, nos permite comparar la posición financiera de la empresa con otras empresas.</a:t>
            </a:r>
          </a:p>
          <a:p>
            <a:pPr algn="just" fontAlgn="ctr">
              <a:buNone/>
            </a:pPr>
            <a:endParaRPr lang="es-GT" sz="1600" dirty="0" smtClean="0"/>
          </a:p>
          <a:p>
            <a:pPr algn="just" fontAlgn="ctr"/>
            <a:r>
              <a:rPr lang="es-GT" sz="1600" dirty="0" smtClean="0"/>
              <a:t>Se utilizan para hacer presentaciones a terceros para que los estados financieros se comprendan no solo a nivel de cifras si no también a nivel de razonamiento lógico.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RAZON DE LIQUIDEZ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24492"/>
          </a:xfrm>
        </p:spPr>
        <p:txBody>
          <a:bodyPr/>
          <a:lstStyle/>
          <a:p>
            <a:pPr algn="just" fontAlgn="ctr"/>
            <a:r>
              <a:rPr lang="es-GT" sz="1600" dirty="0" smtClean="0"/>
              <a:t>Razón de liquidez, muestra la capacidad que tiene una empresa para satisfacer sus obligaciones a corto plazo.</a:t>
            </a:r>
          </a:p>
          <a:p>
            <a:pPr algn="just" fontAlgn="ctr"/>
            <a:r>
              <a:rPr lang="es-GT" sz="1600" dirty="0" smtClean="0"/>
              <a:t>Los activos a corto plazo tienen la característica de ser convertibles en efecto a corto plazo, ejemplo, inversiones en valores, cuentas por cobrar, inventarios.</a:t>
            </a:r>
          </a:p>
          <a:p>
            <a:pPr algn="just" fontAlgn="ctr"/>
            <a:r>
              <a:rPr lang="es-GT" sz="1600" dirty="0" smtClean="0"/>
              <a:t>La razón liquidez muestra la relación que existe entre el efectivo de una empresa y otros activos circulantes y sus pasivos circulantes.</a:t>
            </a:r>
          </a:p>
          <a:p>
            <a:pPr algn="just" fontAlgn="ctr"/>
            <a:r>
              <a:rPr lang="es-GT" sz="1600" dirty="0" smtClean="0"/>
              <a:t>La razón de liquidez existe dos formas de calcularse.</a:t>
            </a:r>
          </a:p>
          <a:p>
            <a:pPr lvl="1" algn="just" fontAlgn="ctr"/>
            <a:r>
              <a:rPr lang="es-GT" sz="1200" dirty="0" smtClean="0"/>
              <a:t>Razón Circulantes,  indica en que medida los pasivos circulantes están cubiertos por los activos que se espera que se conviertan en efectivo en futuro cercano.</a:t>
            </a:r>
          </a:p>
          <a:p>
            <a:pPr lvl="1" algn="just" fontAlgn="ctr"/>
            <a:r>
              <a:rPr lang="es-GT" sz="1200" dirty="0" smtClean="0"/>
              <a:t>Razón Rápida o prueba de acido. Mide la capacidad de la empresa para cubrir  sus pasivos circulantes sin recurrir a sus ventas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dirty="0" smtClean="0"/>
              <a:t>Razón Circulante.</a:t>
            </a:r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endParaRPr lang="es-GT" dirty="0" smtClean="0"/>
          </a:p>
          <a:p>
            <a:r>
              <a:rPr lang="es-GT" dirty="0" smtClean="0"/>
              <a:t>Razón Rápida Prueba de acido.</a:t>
            </a:r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Igual que"/>
          <p:cNvSpPr/>
          <p:nvPr/>
        </p:nvSpPr>
        <p:spPr>
          <a:xfrm>
            <a:off x="4572000" y="1857364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43504" y="185736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Activo circulante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Pasivo circulante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4643438" y="4643446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86380" y="464344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Activo circulante- Inventarios 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Pasivo circulante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RAZON DE ADMINISTRACIÓN DE ACTIVOS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24492"/>
          </a:xfrm>
        </p:spPr>
        <p:txBody>
          <a:bodyPr/>
          <a:lstStyle/>
          <a:p>
            <a:pPr algn="just" fontAlgn="ctr"/>
            <a:r>
              <a:rPr lang="es-GT" sz="1600" dirty="0" smtClean="0"/>
              <a:t>Conjunto de razones que miden la eficiencia de una empresa para administrar sus activos.</a:t>
            </a:r>
          </a:p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Estas razones se dividen  en:</a:t>
            </a:r>
          </a:p>
          <a:p>
            <a:pPr algn="just" fontAlgn="ctr"/>
            <a:endParaRPr lang="es-GT" sz="1600" dirty="0" smtClean="0"/>
          </a:p>
          <a:p>
            <a:pPr lvl="1" algn="just" fontAlgn="ctr"/>
            <a:r>
              <a:rPr lang="es-GT" sz="1200" dirty="0" smtClean="0"/>
              <a:t>Rotación de inventarios, mide las veces que rotan los inventarios en el año.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cuentas por cobrar,  Indica el plazo promedio que requiere la empresa para cobrar las ventas al crédito 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los activos fijos, mide la eficiencia de la empresa para utilizar su planta y equipo y ayudar a generar venta.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activos totales, mide la rotación de la totalidad de los activos  de la empres.	 	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sz="2400" dirty="0" smtClean="0"/>
              <a:t>Rotación inventarios</a:t>
            </a:r>
          </a:p>
          <a:p>
            <a:pPr>
              <a:buNone/>
            </a:pPr>
            <a:endParaRPr lang="es-GT" dirty="0" smtClean="0"/>
          </a:p>
          <a:p>
            <a:pPr algn="just"/>
            <a:r>
              <a:rPr lang="es-GT" sz="2400" dirty="0" smtClean="0"/>
              <a:t>Rotación cuenta por cobrar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Rotación de activo fijo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Rotación de activo total</a:t>
            </a:r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Igual que"/>
          <p:cNvSpPr/>
          <p:nvPr/>
        </p:nvSpPr>
        <p:spPr>
          <a:xfrm>
            <a:off x="4500562" y="1643050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43504" y="1643050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Costo de Ventas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Inventarios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4500562" y="2928934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43504" y="292893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Cuentas por Cobrar 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Ventas /  360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0" name="9 Igual que"/>
          <p:cNvSpPr/>
          <p:nvPr/>
        </p:nvSpPr>
        <p:spPr>
          <a:xfrm>
            <a:off x="4500562" y="4000504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14942" y="400050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Ventas____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Activo fijo Neto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12 Igual que"/>
          <p:cNvSpPr/>
          <p:nvPr/>
        </p:nvSpPr>
        <p:spPr>
          <a:xfrm>
            <a:off x="4500562" y="4929198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14942" y="4929198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Ventas____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Activo Total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RAZON DE ADMINISTRACIÓN DE DEUDA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24492"/>
          </a:xfrm>
        </p:spPr>
        <p:txBody>
          <a:bodyPr/>
          <a:lstStyle/>
          <a:p>
            <a:pPr algn="just" fontAlgn="ctr"/>
            <a:r>
              <a:rPr lang="es-GT" sz="1600" dirty="0" smtClean="0"/>
              <a:t>Es la medida en la cual la empresa se financia por medio de deudas, financieramente se le conoce como apalancamiento.</a:t>
            </a:r>
          </a:p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Estas razones se dividen  en:</a:t>
            </a:r>
          </a:p>
          <a:p>
            <a:pPr algn="just" fontAlgn="ctr"/>
            <a:endParaRPr lang="es-GT" sz="1600" dirty="0" smtClean="0"/>
          </a:p>
          <a:p>
            <a:pPr lvl="1" algn="just" fontAlgn="ctr"/>
            <a:r>
              <a:rPr lang="es-GT" sz="1200" dirty="0" smtClean="0"/>
              <a:t>Razón de endeudamiento, mide el porcentaje de los activos financiados  a la empresa por los acreedores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Razón de rotación de intereses ganados, mide la capacidad de la empresa para satisfacer sus pagos anuales de intereses.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cuentas por pagar, mide los días pendientes de pago de cuentas por pagar comerciales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Razón costo financiero, mide  el costo de la deuda financiera.	 	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sz="2400" dirty="0" smtClean="0"/>
              <a:t>Razón endeudamiento</a:t>
            </a:r>
          </a:p>
          <a:p>
            <a:pPr>
              <a:buNone/>
            </a:pPr>
            <a:endParaRPr lang="es-GT" dirty="0" smtClean="0"/>
          </a:p>
          <a:p>
            <a:pPr algn="just"/>
            <a:r>
              <a:rPr lang="es-GT" sz="2400" dirty="0" smtClean="0"/>
              <a:t>Rotación intereses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Días pendientes de pago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Costo financiero</a:t>
            </a:r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Igual que"/>
          <p:cNvSpPr/>
          <p:nvPr/>
        </p:nvSpPr>
        <p:spPr>
          <a:xfrm>
            <a:off x="4500562" y="1643050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72066" y="1643050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Pasivo  total 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Activo total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4500562" y="2714620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43504" y="2643182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UAII____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Cargos por Intereses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0" name="9 Igual que"/>
          <p:cNvSpPr/>
          <p:nvPr/>
        </p:nvSpPr>
        <p:spPr>
          <a:xfrm>
            <a:off x="4500562" y="3571876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72066" y="357187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cuentas por pagar comerciales___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Costo de ventas  /  360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12 Igual que"/>
          <p:cNvSpPr/>
          <p:nvPr/>
        </p:nvSpPr>
        <p:spPr>
          <a:xfrm>
            <a:off x="4500562" y="4572008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43504" y="464344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Cargos por intereses___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Cuenta por pagar financiera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21826" r="30691" b="27927"/>
          <a:stretch/>
        </p:blipFill>
        <p:spPr bwMode="auto">
          <a:xfrm>
            <a:off x="0" y="0"/>
            <a:ext cx="90178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88776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75gl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653</TotalTime>
  <Words>566</Words>
  <Application>Microsoft Office PowerPoint</Application>
  <PresentationFormat>Presentación en pantalla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cdb2004175gl</vt:lpstr>
      <vt:lpstr>RAZONES FINANCIERAS</vt:lpstr>
      <vt:lpstr>Presentación de PowerPoint</vt:lpstr>
      <vt:lpstr>Presentación de PowerPoint</vt:lpstr>
      <vt:lpstr>Presentación de PowerPoint</vt:lpstr>
      <vt:lpstr>ANALISIS DE RAZONES FINANCIERAS</vt:lpstr>
      <vt:lpstr>RAZON DE LIQUIDEZ</vt:lpstr>
      <vt:lpstr>RAZON DE ADMINISTRACIÓN DE ACTIVOS</vt:lpstr>
      <vt:lpstr>RAZON DE ADMINISTRACIÓN DE DEUDA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 </dc:creator>
  <cp:lastModifiedBy>DELFIDO MORALES</cp:lastModifiedBy>
  <cp:revision>71</cp:revision>
  <dcterms:created xsi:type="dcterms:W3CDTF">2010-04-14T16:24:16Z</dcterms:created>
  <dcterms:modified xsi:type="dcterms:W3CDTF">2013-08-18T03:59:30Z</dcterms:modified>
</cp:coreProperties>
</file>