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7" r:id="rId7"/>
    <p:sldId id="268" r:id="rId8"/>
    <p:sldId id="261" r:id="rId9"/>
    <p:sldId id="269" r:id="rId10"/>
    <p:sldId id="271" r:id="rId11"/>
    <p:sldId id="262" r:id="rId12"/>
    <p:sldId id="263" r:id="rId13"/>
    <p:sldId id="270" r:id="rId14"/>
    <p:sldId id="272" r:id="rId15"/>
    <p:sldId id="264" r:id="rId16"/>
    <p:sldId id="265" r:id="rId17"/>
    <p:sldId id="273" r:id="rId18"/>
    <p:sldId id="266" r:id="rId19"/>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cxnSp>
        <p:nvCxnSpPr>
          <p:cNvPr id="4" name="7 Conector recto"/>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12 Conector recto"/>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13 Elipse"/>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8 Subtítulo"/>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28" name="27 Título"/>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s-ES" smtClean="0"/>
              <a:t>Haga clic para modificar el estilo de título del patrón</a:t>
            </a:r>
            <a:endParaRPr lang="en-US"/>
          </a:p>
        </p:txBody>
      </p:sp>
      <p:sp>
        <p:nvSpPr>
          <p:cNvPr id="7" name="14 Marcador de fecha"/>
          <p:cNvSpPr>
            <a:spLocks noGrp="1"/>
          </p:cNvSpPr>
          <p:nvPr>
            <p:ph type="dt" sz="half" idx="10"/>
          </p:nvPr>
        </p:nvSpPr>
        <p:spPr/>
        <p:txBody>
          <a:bodyPr/>
          <a:lstStyle>
            <a:lvl1pPr>
              <a:defRPr/>
            </a:lvl1pPr>
          </a:lstStyle>
          <a:p>
            <a:pPr>
              <a:defRPr/>
            </a:pPr>
            <a:fld id="{AD83DA25-41CF-406F-8139-37D37496DCC0}" type="datetimeFigureOut">
              <a:rPr lang="es-ES"/>
              <a:pPr>
                <a:defRPr/>
              </a:pPr>
              <a:t>05/10/2013</a:t>
            </a:fld>
            <a:endParaRPr lang="es-ES"/>
          </a:p>
        </p:txBody>
      </p:sp>
      <p:sp>
        <p:nvSpPr>
          <p:cNvPr id="8" name="15 Marcador de número de diapositiva"/>
          <p:cNvSpPr>
            <a:spLocks noGrp="1"/>
          </p:cNvSpPr>
          <p:nvPr>
            <p:ph type="sldNum" sz="quarter" idx="11"/>
          </p:nvPr>
        </p:nvSpPr>
        <p:spPr/>
        <p:txBody>
          <a:bodyPr/>
          <a:lstStyle>
            <a:lvl1pPr>
              <a:defRPr/>
            </a:lvl1pPr>
          </a:lstStyle>
          <a:p>
            <a:pPr>
              <a:defRPr/>
            </a:pPr>
            <a:fld id="{FB0A2FBD-967C-4901-8F07-570651DB6D08}" type="slidenum">
              <a:rPr lang="es-ES"/>
              <a:pPr>
                <a:defRPr/>
              </a:pPr>
              <a:t>‹Nº›</a:t>
            </a:fld>
            <a:endParaRPr lang="es-ES"/>
          </a:p>
        </p:txBody>
      </p:sp>
      <p:sp>
        <p:nvSpPr>
          <p:cNvPr id="10" name="16 Marcador de pie de página"/>
          <p:cNvSpPr>
            <a:spLocks noGrp="1"/>
          </p:cNvSpPr>
          <p:nvPr>
            <p:ph type="ftr" sz="quarter" idx="12"/>
          </p:nvPr>
        </p:nvSpPr>
        <p:spPr/>
        <p:txBody>
          <a:bodyPr/>
          <a:lstStyle>
            <a:lvl1pPr>
              <a:defRPr/>
            </a:lvl1pPr>
          </a:lstStyle>
          <a:p>
            <a:pPr>
              <a:defRPr/>
            </a:pPr>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3 Marcador de fecha"/>
          <p:cNvSpPr>
            <a:spLocks noGrp="1"/>
          </p:cNvSpPr>
          <p:nvPr>
            <p:ph type="dt" sz="half" idx="10"/>
          </p:nvPr>
        </p:nvSpPr>
        <p:spPr/>
        <p:txBody>
          <a:bodyPr/>
          <a:lstStyle>
            <a:lvl1pPr>
              <a:defRPr/>
            </a:lvl1pPr>
          </a:lstStyle>
          <a:p>
            <a:pPr>
              <a:defRPr/>
            </a:pPr>
            <a:fld id="{6F2E41D9-96E8-4B35-918A-35F0A4BE8865}" type="datetimeFigureOut">
              <a:rPr lang="es-ES"/>
              <a:pPr>
                <a:defRPr/>
              </a:pPr>
              <a:t>05/10/2013</a:t>
            </a:fld>
            <a:endParaRPr lang="es-ES"/>
          </a:p>
        </p:txBody>
      </p:sp>
      <p:sp>
        <p:nvSpPr>
          <p:cNvPr id="5" name="9 Marcador de pie de página"/>
          <p:cNvSpPr>
            <a:spLocks noGrp="1"/>
          </p:cNvSpPr>
          <p:nvPr>
            <p:ph type="ftr" sz="quarter" idx="11"/>
          </p:nvPr>
        </p:nvSpPr>
        <p:spPr/>
        <p:txBody>
          <a:bodyPr/>
          <a:lstStyle>
            <a:lvl1pPr>
              <a:defRPr/>
            </a:lvl1pPr>
          </a:lstStyle>
          <a:p>
            <a:pPr>
              <a:defRPr/>
            </a:pPr>
            <a:endParaRPr lang="es-ES"/>
          </a:p>
        </p:txBody>
      </p:sp>
      <p:sp>
        <p:nvSpPr>
          <p:cNvPr id="6" name="21 Marcador de número de diapositiva"/>
          <p:cNvSpPr>
            <a:spLocks noGrp="1"/>
          </p:cNvSpPr>
          <p:nvPr>
            <p:ph type="sldNum" sz="quarter" idx="12"/>
          </p:nvPr>
        </p:nvSpPr>
        <p:spPr/>
        <p:txBody>
          <a:bodyPr/>
          <a:lstStyle>
            <a:lvl1pPr>
              <a:defRPr/>
            </a:lvl1pPr>
          </a:lstStyle>
          <a:p>
            <a:pPr>
              <a:defRPr/>
            </a:pPr>
            <a:fld id="{15BB1FDC-0971-44A6-BB50-B43A51ADE60C}"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3 Marcador de fecha"/>
          <p:cNvSpPr>
            <a:spLocks noGrp="1"/>
          </p:cNvSpPr>
          <p:nvPr>
            <p:ph type="dt" sz="half" idx="10"/>
          </p:nvPr>
        </p:nvSpPr>
        <p:spPr/>
        <p:txBody>
          <a:bodyPr/>
          <a:lstStyle>
            <a:lvl1pPr>
              <a:defRPr/>
            </a:lvl1pPr>
          </a:lstStyle>
          <a:p>
            <a:pPr>
              <a:defRPr/>
            </a:pPr>
            <a:fld id="{A2D26DCE-924C-4F40-A5F8-AE96743638E5}" type="datetimeFigureOut">
              <a:rPr lang="es-ES"/>
              <a:pPr>
                <a:defRPr/>
              </a:pPr>
              <a:t>05/10/2013</a:t>
            </a:fld>
            <a:endParaRPr lang="es-ES"/>
          </a:p>
        </p:txBody>
      </p:sp>
      <p:sp>
        <p:nvSpPr>
          <p:cNvPr id="5" name="9 Marcador de pie de página"/>
          <p:cNvSpPr>
            <a:spLocks noGrp="1"/>
          </p:cNvSpPr>
          <p:nvPr>
            <p:ph type="ftr" sz="quarter" idx="11"/>
          </p:nvPr>
        </p:nvSpPr>
        <p:spPr/>
        <p:txBody>
          <a:bodyPr/>
          <a:lstStyle>
            <a:lvl1pPr>
              <a:defRPr/>
            </a:lvl1pPr>
          </a:lstStyle>
          <a:p>
            <a:pPr>
              <a:defRPr/>
            </a:pPr>
            <a:endParaRPr lang="es-ES"/>
          </a:p>
        </p:txBody>
      </p:sp>
      <p:sp>
        <p:nvSpPr>
          <p:cNvPr id="6" name="21 Marcador de número de diapositiva"/>
          <p:cNvSpPr>
            <a:spLocks noGrp="1"/>
          </p:cNvSpPr>
          <p:nvPr>
            <p:ph type="sldNum" sz="quarter" idx="12"/>
          </p:nvPr>
        </p:nvSpPr>
        <p:spPr/>
        <p:txBody>
          <a:bodyPr/>
          <a:lstStyle>
            <a:lvl1pPr>
              <a:defRPr/>
            </a:lvl1pPr>
          </a:lstStyle>
          <a:p>
            <a:pPr>
              <a:defRPr/>
            </a:pPr>
            <a:fld id="{D5B9C185-922D-4827-BEA1-0780149C8CFB}"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8 Marcador de contenido"/>
          <p:cNvSpPr>
            <a:spLocks noGrp="1"/>
          </p:cNvSpPr>
          <p:nvPr>
            <p:ph idx="1"/>
          </p:nvPr>
        </p:nvSpPr>
        <p:spPr>
          <a:xfrm>
            <a:off x="457200" y="1524000"/>
            <a:ext cx="8229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7" name="16 Título"/>
          <p:cNvSpPr>
            <a:spLocks noGrp="1"/>
          </p:cNvSpPr>
          <p:nvPr>
            <p:ph type="title"/>
          </p:nvPr>
        </p:nvSpPr>
        <p:spPr/>
        <p:txBody>
          <a:bodyPr rtlCol="0"/>
          <a:lstStyle/>
          <a:p>
            <a:r>
              <a:rPr lang="es-ES" smtClean="0"/>
              <a:t>Haga clic para modificar el estilo de título del patrón</a:t>
            </a:r>
            <a:endParaRPr lang="en-US"/>
          </a:p>
        </p:txBody>
      </p:sp>
      <p:sp>
        <p:nvSpPr>
          <p:cNvPr id="4" name="23 Marcador de fecha"/>
          <p:cNvSpPr>
            <a:spLocks noGrp="1"/>
          </p:cNvSpPr>
          <p:nvPr>
            <p:ph type="dt" sz="half" idx="10"/>
          </p:nvPr>
        </p:nvSpPr>
        <p:spPr/>
        <p:txBody>
          <a:bodyPr/>
          <a:lstStyle>
            <a:lvl1pPr>
              <a:defRPr/>
            </a:lvl1pPr>
          </a:lstStyle>
          <a:p>
            <a:pPr>
              <a:defRPr/>
            </a:pPr>
            <a:fld id="{22E9695B-10C1-4DAF-A53C-909AB8986CA8}" type="datetimeFigureOut">
              <a:rPr lang="es-ES"/>
              <a:pPr>
                <a:defRPr/>
              </a:pPr>
              <a:t>05/10/2013</a:t>
            </a:fld>
            <a:endParaRPr lang="es-ES"/>
          </a:p>
        </p:txBody>
      </p:sp>
      <p:sp>
        <p:nvSpPr>
          <p:cNvPr id="5" name="9 Marcador de pie de página"/>
          <p:cNvSpPr>
            <a:spLocks noGrp="1"/>
          </p:cNvSpPr>
          <p:nvPr>
            <p:ph type="ftr" sz="quarter" idx="11"/>
          </p:nvPr>
        </p:nvSpPr>
        <p:spPr/>
        <p:txBody>
          <a:bodyPr/>
          <a:lstStyle>
            <a:lvl1pPr>
              <a:defRPr/>
            </a:lvl1pPr>
          </a:lstStyle>
          <a:p>
            <a:pPr>
              <a:defRPr/>
            </a:pPr>
            <a:endParaRPr lang="es-ES"/>
          </a:p>
        </p:txBody>
      </p:sp>
      <p:sp>
        <p:nvSpPr>
          <p:cNvPr id="6" name="21 Marcador de número de diapositiva"/>
          <p:cNvSpPr>
            <a:spLocks noGrp="1"/>
          </p:cNvSpPr>
          <p:nvPr>
            <p:ph type="sldNum" sz="quarter" idx="12"/>
          </p:nvPr>
        </p:nvSpPr>
        <p:spPr/>
        <p:txBody>
          <a:bodyPr/>
          <a:lstStyle>
            <a:lvl1pPr>
              <a:defRPr/>
            </a:lvl1pPr>
          </a:lstStyle>
          <a:p>
            <a:pPr>
              <a:defRPr/>
            </a:pPr>
            <a:fld id="{AE968FF6-70EA-47A0-A3E5-E6FD263B7A37}"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cxnSp>
        <p:nvCxnSpPr>
          <p:cNvPr id="4" name="6 Conector recto"/>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1 Título"/>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94A728B6-600E-4CF7-90F9-EBA9FAA9BE79}" type="datetimeFigureOut">
              <a:rPr lang="es-ES"/>
              <a:pPr>
                <a:defRPr/>
              </a:pPr>
              <a:t>05/10/2013</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6E7BCFFD-395D-4813-85FE-18889AB711AC}"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11" name="10 Marcador de contenido"/>
          <p:cNvSpPr>
            <a:spLocks noGrp="1"/>
          </p:cNvSpPr>
          <p:nvPr>
            <p:ph sz="half" idx="1"/>
          </p:nvPr>
        </p:nvSpPr>
        <p:spPr>
          <a:xfrm>
            <a:off x="457200" y="1524000"/>
            <a:ext cx="4059936"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half" idx="2"/>
          </p:nvPr>
        </p:nvSpPr>
        <p:spPr>
          <a:xfrm>
            <a:off x="4648200" y="1524000"/>
            <a:ext cx="4059936"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23 Marcador de fecha"/>
          <p:cNvSpPr>
            <a:spLocks noGrp="1"/>
          </p:cNvSpPr>
          <p:nvPr>
            <p:ph type="dt" sz="half" idx="10"/>
          </p:nvPr>
        </p:nvSpPr>
        <p:spPr/>
        <p:txBody>
          <a:bodyPr/>
          <a:lstStyle>
            <a:lvl1pPr>
              <a:defRPr/>
            </a:lvl1pPr>
          </a:lstStyle>
          <a:p>
            <a:pPr>
              <a:defRPr/>
            </a:pPr>
            <a:fld id="{E9DAEF17-E415-4B35-B186-22BBF2007CEC}" type="datetimeFigureOut">
              <a:rPr lang="es-ES"/>
              <a:pPr>
                <a:defRPr/>
              </a:pPr>
              <a:t>05/10/2013</a:t>
            </a:fld>
            <a:endParaRPr lang="es-ES"/>
          </a:p>
        </p:txBody>
      </p:sp>
      <p:sp>
        <p:nvSpPr>
          <p:cNvPr id="6" name="9 Marcador de pie de página"/>
          <p:cNvSpPr>
            <a:spLocks noGrp="1"/>
          </p:cNvSpPr>
          <p:nvPr>
            <p:ph type="ftr" sz="quarter" idx="11"/>
          </p:nvPr>
        </p:nvSpPr>
        <p:spPr/>
        <p:txBody>
          <a:bodyPr/>
          <a:lstStyle>
            <a:lvl1pPr>
              <a:defRPr/>
            </a:lvl1pPr>
          </a:lstStyle>
          <a:p>
            <a:pPr>
              <a:defRPr/>
            </a:pPr>
            <a:endParaRPr lang="es-ES"/>
          </a:p>
        </p:txBody>
      </p:sp>
      <p:sp>
        <p:nvSpPr>
          <p:cNvPr id="7" name="21 Marcador de número de diapositiva"/>
          <p:cNvSpPr>
            <a:spLocks noGrp="1"/>
          </p:cNvSpPr>
          <p:nvPr>
            <p:ph type="sldNum" sz="quarter" idx="12"/>
          </p:nvPr>
        </p:nvSpPr>
        <p:spPr/>
        <p:txBody>
          <a:bodyPr/>
          <a:lstStyle>
            <a:lvl1pPr>
              <a:defRPr/>
            </a:lvl1pPr>
          </a:lstStyle>
          <a:p>
            <a:pPr>
              <a:defRPr/>
            </a:pPr>
            <a:fld id="{25D62D58-4BDB-4920-9EE4-E55C6BD4900A}"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cxnSp>
        <p:nvCxnSpPr>
          <p:cNvPr id="7" name="9 Conector recto"/>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16 Conector recto"/>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2 Marcador de texto"/>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32" name="31 Marcador de contenido"/>
          <p:cNvSpPr>
            <a:spLocks noGrp="1"/>
          </p:cNvSpPr>
          <p:nvPr>
            <p:ph sz="half" idx="2"/>
          </p:nvPr>
        </p:nvSpPr>
        <p:spPr>
          <a:xfrm>
            <a:off x="457200" y="2201896"/>
            <a:ext cx="4038600"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34" name="33 Marcador de contenido"/>
          <p:cNvSpPr>
            <a:spLocks noGrp="1"/>
          </p:cNvSpPr>
          <p:nvPr>
            <p:ph sz="quarter" idx="4"/>
          </p:nvPr>
        </p:nvSpPr>
        <p:spPr>
          <a:xfrm>
            <a:off x="4649788" y="2201896"/>
            <a:ext cx="4038600"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2" name="1 Título"/>
          <p:cNvSpPr>
            <a:spLocks noGrp="1"/>
          </p:cNvSpPr>
          <p:nvPr>
            <p:ph type="title"/>
          </p:nvPr>
        </p:nvSpPr>
        <p:spPr>
          <a:xfrm>
            <a:off x="457200" y="155448"/>
            <a:ext cx="8229600" cy="1143000"/>
          </a:xfrm>
        </p:spPr>
        <p:txBody>
          <a:bodyPr/>
          <a:lstStyle>
            <a:lvl1pPr>
              <a:defRPr/>
            </a:lvl1pPr>
          </a:lstStyle>
          <a:p>
            <a:r>
              <a:rPr lang="es-ES" smtClean="0"/>
              <a:t>Haga clic para modificar el estilo de título del patrón</a:t>
            </a:r>
            <a:endParaRPr lang="en-US"/>
          </a:p>
        </p:txBody>
      </p:sp>
      <p:sp>
        <p:nvSpPr>
          <p:cNvPr id="12" name="11 Marcador de texto"/>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9" name="8 Marcador de número de diapositiva"/>
          <p:cNvSpPr>
            <a:spLocks noGrp="1"/>
          </p:cNvSpPr>
          <p:nvPr>
            <p:ph type="sldNum" sz="quarter" idx="10"/>
          </p:nvPr>
        </p:nvSpPr>
        <p:spPr/>
        <p:txBody>
          <a:bodyPr/>
          <a:lstStyle>
            <a:lvl1pPr>
              <a:defRPr/>
            </a:lvl1pPr>
          </a:lstStyle>
          <a:p>
            <a:pPr>
              <a:defRPr/>
            </a:pPr>
            <a:fld id="{A7BF0418-A7F7-4C38-85E7-80883B2B73B4}" type="slidenum">
              <a:rPr lang="es-ES"/>
              <a:pPr>
                <a:defRPr/>
              </a:pPr>
              <a:t>‹Nº›</a:t>
            </a:fld>
            <a:endParaRPr lang="es-ES"/>
          </a:p>
        </p:txBody>
      </p:sp>
      <p:sp>
        <p:nvSpPr>
          <p:cNvPr id="10" name="7 Marcador de pie de página"/>
          <p:cNvSpPr>
            <a:spLocks noGrp="1"/>
          </p:cNvSpPr>
          <p:nvPr>
            <p:ph type="ftr" sz="quarter" idx="11"/>
          </p:nvPr>
        </p:nvSpPr>
        <p:spPr/>
        <p:txBody>
          <a:bodyPr/>
          <a:lstStyle>
            <a:lvl1pPr>
              <a:defRPr/>
            </a:lvl1pPr>
          </a:lstStyle>
          <a:p>
            <a:pPr>
              <a:defRPr/>
            </a:pPr>
            <a:endParaRPr lang="es-ES"/>
          </a:p>
        </p:txBody>
      </p:sp>
      <p:sp>
        <p:nvSpPr>
          <p:cNvPr id="11" name="6 Marcador de fecha"/>
          <p:cNvSpPr>
            <a:spLocks noGrp="1"/>
          </p:cNvSpPr>
          <p:nvPr>
            <p:ph type="dt" sz="half" idx="12"/>
          </p:nvPr>
        </p:nvSpPr>
        <p:spPr/>
        <p:txBody>
          <a:bodyPr/>
          <a:lstStyle>
            <a:lvl1pPr>
              <a:defRPr/>
            </a:lvl1pPr>
          </a:lstStyle>
          <a:p>
            <a:pPr>
              <a:defRPr/>
            </a:pPr>
            <a:fld id="{827544D1-98A0-4523-8B9E-32998C26CC19}" type="datetimeFigureOut">
              <a:rPr lang="es-ES"/>
              <a:pPr>
                <a:defRPr/>
              </a:pPr>
              <a:t>05/10/2013</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3 Marcador de fecha"/>
          <p:cNvSpPr>
            <a:spLocks noGrp="1"/>
          </p:cNvSpPr>
          <p:nvPr>
            <p:ph type="dt" sz="half" idx="10"/>
          </p:nvPr>
        </p:nvSpPr>
        <p:spPr/>
        <p:txBody>
          <a:bodyPr/>
          <a:lstStyle>
            <a:lvl1pPr>
              <a:defRPr/>
            </a:lvl1pPr>
          </a:lstStyle>
          <a:p>
            <a:pPr>
              <a:defRPr/>
            </a:pPr>
            <a:fld id="{C6BB4A6D-FF30-420C-B51E-AEC2441EEEC8}" type="datetimeFigureOut">
              <a:rPr lang="es-ES"/>
              <a:pPr>
                <a:defRPr/>
              </a:pPr>
              <a:t>05/10/2013</a:t>
            </a:fld>
            <a:endParaRPr lang="es-ES"/>
          </a:p>
        </p:txBody>
      </p:sp>
      <p:sp>
        <p:nvSpPr>
          <p:cNvPr id="4" name="9 Marcador de pie de página"/>
          <p:cNvSpPr>
            <a:spLocks noGrp="1"/>
          </p:cNvSpPr>
          <p:nvPr>
            <p:ph type="ftr" sz="quarter" idx="11"/>
          </p:nvPr>
        </p:nvSpPr>
        <p:spPr/>
        <p:txBody>
          <a:bodyPr/>
          <a:lstStyle>
            <a:lvl1pPr>
              <a:defRPr/>
            </a:lvl1pPr>
          </a:lstStyle>
          <a:p>
            <a:pPr>
              <a:defRPr/>
            </a:pPr>
            <a:endParaRPr lang="es-ES"/>
          </a:p>
        </p:txBody>
      </p:sp>
      <p:sp>
        <p:nvSpPr>
          <p:cNvPr id="5" name="21 Marcador de número de diapositiva"/>
          <p:cNvSpPr>
            <a:spLocks noGrp="1"/>
          </p:cNvSpPr>
          <p:nvPr>
            <p:ph type="sldNum" sz="quarter" idx="12"/>
          </p:nvPr>
        </p:nvSpPr>
        <p:spPr/>
        <p:txBody>
          <a:bodyPr/>
          <a:lstStyle>
            <a:lvl1pPr>
              <a:defRPr/>
            </a:lvl1pPr>
          </a:lstStyle>
          <a:p>
            <a:pPr>
              <a:defRPr/>
            </a:pPr>
            <a:fld id="{03DF8973-1780-474F-B8FD-4ADC4B887A24}"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23 Marcador de fecha"/>
          <p:cNvSpPr>
            <a:spLocks noGrp="1"/>
          </p:cNvSpPr>
          <p:nvPr>
            <p:ph type="dt" sz="half" idx="10"/>
          </p:nvPr>
        </p:nvSpPr>
        <p:spPr/>
        <p:txBody>
          <a:bodyPr/>
          <a:lstStyle>
            <a:lvl1pPr>
              <a:defRPr/>
            </a:lvl1pPr>
          </a:lstStyle>
          <a:p>
            <a:pPr>
              <a:defRPr/>
            </a:pPr>
            <a:fld id="{47A085AB-562D-4E7F-B6AC-CD6A7EA763D6}" type="datetimeFigureOut">
              <a:rPr lang="es-ES"/>
              <a:pPr>
                <a:defRPr/>
              </a:pPr>
              <a:t>05/10/2013</a:t>
            </a:fld>
            <a:endParaRPr lang="es-ES"/>
          </a:p>
        </p:txBody>
      </p:sp>
      <p:sp>
        <p:nvSpPr>
          <p:cNvPr id="3" name="9 Marcador de pie de página"/>
          <p:cNvSpPr>
            <a:spLocks noGrp="1"/>
          </p:cNvSpPr>
          <p:nvPr>
            <p:ph type="ftr" sz="quarter" idx="11"/>
          </p:nvPr>
        </p:nvSpPr>
        <p:spPr/>
        <p:txBody>
          <a:bodyPr/>
          <a:lstStyle>
            <a:lvl1pPr>
              <a:defRPr/>
            </a:lvl1pPr>
          </a:lstStyle>
          <a:p>
            <a:pPr>
              <a:defRPr/>
            </a:pPr>
            <a:endParaRPr lang="es-ES"/>
          </a:p>
        </p:txBody>
      </p:sp>
      <p:sp>
        <p:nvSpPr>
          <p:cNvPr id="4" name="21 Marcador de número de diapositiva"/>
          <p:cNvSpPr>
            <a:spLocks noGrp="1"/>
          </p:cNvSpPr>
          <p:nvPr>
            <p:ph type="sldNum" sz="quarter" idx="12"/>
          </p:nvPr>
        </p:nvSpPr>
        <p:spPr/>
        <p:txBody>
          <a:bodyPr/>
          <a:lstStyle>
            <a:lvl1pPr>
              <a:defRPr/>
            </a:lvl1pPr>
          </a:lstStyle>
          <a:p>
            <a:pPr>
              <a:defRPr/>
            </a:pPr>
            <a:fld id="{BD74D0E0-43A6-46CF-935A-8DBC4FAD79C9}"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9" name="28 Marcador de contenido"/>
          <p:cNvSpPr>
            <a:spLocks noGrp="1"/>
          </p:cNvSpPr>
          <p:nvPr>
            <p:ph sz="quarter" idx="1"/>
          </p:nvPr>
        </p:nvSpPr>
        <p:spPr>
          <a:xfrm>
            <a:off x="457200" y="457200"/>
            <a:ext cx="6248400" cy="5715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3" name="2 Marcador de texto"/>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31" name="30 Título"/>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s-ES" smtClean="0"/>
              <a:t>Haga clic para modificar el estilo de título del patrón</a:t>
            </a:r>
            <a:endParaRPr lang="en-US"/>
          </a:p>
        </p:txBody>
      </p:sp>
      <p:sp>
        <p:nvSpPr>
          <p:cNvPr id="5" name="7 Marcador de fecha"/>
          <p:cNvSpPr>
            <a:spLocks noGrp="1"/>
          </p:cNvSpPr>
          <p:nvPr>
            <p:ph type="dt" sz="half" idx="10"/>
          </p:nvPr>
        </p:nvSpPr>
        <p:spPr/>
        <p:txBody>
          <a:bodyPr/>
          <a:lstStyle>
            <a:lvl1pPr>
              <a:defRPr/>
            </a:lvl1pPr>
          </a:lstStyle>
          <a:p>
            <a:pPr>
              <a:defRPr/>
            </a:pPr>
            <a:fld id="{9EADCA34-025C-467A-8EE0-0B0DD889735E}" type="datetimeFigureOut">
              <a:rPr lang="es-ES"/>
              <a:pPr>
                <a:defRPr/>
              </a:pPr>
              <a:t>05/10/2013</a:t>
            </a:fld>
            <a:endParaRPr lang="es-ES"/>
          </a:p>
        </p:txBody>
      </p:sp>
      <p:sp>
        <p:nvSpPr>
          <p:cNvPr id="6" name="8 Marcador de número de diapositiva"/>
          <p:cNvSpPr>
            <a:spLocks noGrp="1"/>
          </p:cNvSpPr>
          <p:nvPr>
            <p:ph type="sldNum" sz="quarter" idx="11"/>
          </p:nvPr>
        </p:nvSpPr>
        <p:spPr/>
        <p:txBody>
          <a:bodyPr/>
          <a:lstStyle>
            <a:lvl1pPr>
              <a:defRPr/>
            </a:lvl1pPr>
          </a:lstStyle>
          <a:p>
            <a:pPr>
              <a:defRPr/>
            </a:pPr>
            <a:fld id="{C42E20A9-22D6-4D15-B4C8-9B7608C0826B}" type="slidenum">
              <a:rPr lang="es-ES"/>
              <a:pPr>
                <a:defRPr/>
              </a:pPr>
              <a:t>‹Nº›</a:t>
            </a:fld>
            <a:endParaRPr lang="es-ES"/>
          </a:p>
        </p:txBody>
      </p:sp>
      <p:sp>
        <p:nvSpPr>
          <p:cNvPr id="7" name="9 Marcador de pie de página"/>
          <p:cNvSpPr>
            <a:spLocks noGrp="1"/>
          </p:cNvSpPr>
          <p:nvPr>
            <p:ph type="ftr" sz="quarter" idx="12"/>
          </p:nvPr>
        </p:nvSpPr>
        <p:spPr/>
        <p:txBody>
          <a:bodyPr/>
          <a:lstStyle>
            <a:lvl1pPr>
              <a:defRPr/>
            </a:lvl1pPr>
          </a:lstStyle>
          <a:p>
            <a:pPr>
              <a:defRPr/>
            </a:pPr>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s-ES" noProof="0" smtClean="0"/>
              <a:t>Haga clic en el icono para agregar una imagen</a:t>
            </a:r>
            <a:endParaRPr lang="en-US" noProof="0"/>
          </a:p>
        </p:txBody>
      </p:sp>
      <p:sp>
        <p:nvSpPr>
          <p:cNvPr id="4" name="3 Marcador de texto"/>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5" name="7 Marcador de fecha"/>
          <p:cNvSpPr>
            <a:spLocks noGrp="1"/>
          </p:cNvSpPr>
          <p:nvPr>
            <p:ph type="dt" sz="half" idx="10"/>
          </p:nvPr>
        </p:nvSpPr>
        <p:spPr/>
        <p:txBody>
          <a:bodyPr/>
          <a:lstStyle>
            <a:lvl1pPr>
              <a:defRPr/>
            </a:lvl1pPr>
          </a:lstStyle>
          <a:p>
            <a:pPr>
              <a:defRPr/>
            </a:pPr>
            <a:fld id="{24CACDBD-A44B-4D40-8827-3431819D5871}" type="datetimeFigureOut">
              <a:rPr lang="es-ES"/>
              <a:pPr>
                <a:defRPr/>
              </a:pPr>
              <a:t>05/10/2013</a:t>
            </a:fld>
            <a:endParaRPr lang="es-ES"/>
          </a:p>
        </p:txBody>
      </p:sp>
      <p:sp>
        <p:nvSpPr>
          <p:cNvPr id="6" name="8 Marcador de número de diapositiva"/>
          <p:cNvSpPr>
            <a:spLocks noGrp="1"/>
          </p:cNvSpPr>
          <p:nvPr>
            <p:ph type="sldNum" sz="quarter" idx="11"/>
          </p:nvPr>
        </p:nvSpPr>
        <p:spPr/>
        <p:txBody>
          <a:bodyPr/>
          <a:lstStyle>
            <a:lvl1pPr>
              <a:defRPr/>
            </a:lvl1pPr>
          </a:lstStyle>
          <a:p>
            <a:pPr>
              <a:defRPr/>
            </a:pPr>
            <a:fld id="{69B673E3-7AF3-45EA-93B4-E2196D840AEA}" type="slidenum">
              <a:rPr lang="es-ES"/>
              <a:pPr>
                <a:defRPr/>
              </a:pPr>
              <a:t>‹Nº›</a:t>
            </a:fld>
            <a:endParaRPr lang="es-ES"/>
          </a:p>
        </p:txBody>
      </p:sp>
      <p:sp>
        <p:nvSpPr>
          <p:cNvPr id="7" name="9 Marcador de pie de página"/>
          <p:cNvSpPr>
            <a:spLocks noGrp="1"/>
          </p:cNvSpPr>
          <p:nvPr>
            <p:ph type="ftr" sz="quarter" idx="12"/>
          </p:nvPr>
        </p:nvSpPr>
        <p:spPr/>
        <p:txBody>
          <a:bodyPr/>
          <a:lstStyle>
            <a:lvl1pPr>
              <a:defRPr/>
            </a:lvl1pPr>
          </a:lstStyle>
          <a:p>
            <a:pPr>
              <a:defRPr/>
            </a:pPr>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8 Marcador de texto"/>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24" name="23 Marcador de fecha"/>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defRPr>
            </a:lvl1pPr>
          </a:lstStyle>
          <a:p>
            <a:pPr>
              <a:defRPr/>
            </a:pPr>
            <a:fld id="{EE9A0635-1FA8-4F4A-BF68-AE589F147B79}" type="datetimeFigureOut">
              <a:rPr lang="es-ES"/>
              <a:pPr>
                <a:defRPr/>
              </a:pPr>
              <a:t>05/10/2013</a:t>
            </a:fld>
            <a:endParaRPr lang="es-ES"/>
          </a:p>
        </p:txBody>
      </p:sp>
      <p:sp>
        <p:nvSpPr>
          <p:cNvPr id="10" name="9 Marcador de pie de página"/>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endParaRPr lang="es-ES"/>
          </a:p>
        </p:txBody>
      </p:sp>
      <p:sp>
        <p:nvSpPr>
          <p:cNvPr id="22" name="21 Marcador de número de diapositiva"/>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smtClean="0">
                <a:solidFill>
                  <a:schemeClr val="tx2"/>
                </a:solidFill>
                <a:latin typeface="+mn-lt"/>
              </a:defRPr>
            </a:lvl1pPr>
          </a:lstStyle>
          <a:p>
            <a:pPr>
              <a:defRPr/>
            </a:pPr>
            <a:fld id="{13FEF2F3-7151-481E-97FB-C2441F011EED}" type="slidenum">
              <a:rPr lang="es-ES"/>
              <a:pPr>
                <a:defRPr/>
              </a:pPr>
              <a:t>‹Nº›</a:t>
            </a:fld>
            <a:endParaRPr lang="es-ES"/>
          </a:p>
        </p:txBody>
      </p:sp>
      <p:sp>
        <p:nvSpPr>
          <p:cNvPr id="5" name="4 Marcador de título"/>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s-ES" smtClean="0"/>
              <a:t>Haga clic para modificar el estilo de título del patrón</a:t>
            </a:r>
            <a:endParaRPr lang="en-US"/>
          </a:p>
        </p:txBody>
      </p:sp>
    </p:spTree>
  </p:cSld>
  <p:clrMap bg1="dk1" tx1="lt1" bg2="dk2" tx2="lt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74" r:id="rId5"/>
    <p:sldLayoutId id="2147483669" r:id="rId6"/>
    <p:sldLayoutId id="2147483668" r:id="rId7"/>
    <p:sldLayoutId id="2147483675" r:id="rId8"/>
    <p:sldLayoutId id="2147483676" r:id="rId9"/>
    <p:sldLayoutId id="2147483667" r:id="rId10"/>
    <p:sldLayoutId id="2147483666" r:id="rId11"/>
  </p:sldLayoutIdLst>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57200" y="3700463"/>
            <a:ext cx="8305800" cy="1143000"/>
          </a:xfrm>
        </p:spPr>
        <p:txBody>
          <a:bodyPr/>
          <a:lstStyle/>
          <a:p>
            <a:pPr fontAlgn="auto">
              <a:spcAft>
                <a:spcPts val="0"/>
              </a:spcAft>
              <a:buFont typeface="Wingdings 2"/>
              <a:buNone/>
              <a:defRPr/>
            </a:pPr>
            <a:r>
              <a:rPr lang="es-ES" sz="3500" b="1" dirty="0" smtClean="0"/>
              <a:t>Producto Interno Bruto</a:t>
            </a:r>
          </a:p>
          <a:p>
            <a:pPr fontAlgn="auto">
              <a:spcAft>
                <a:spcPts val="0"/>
              </a:spcAft>
              <a:buFont typeface="Wingdings 2"/>
              <a:buNone/>
              <a:defRPr/>
            </a:pPr>
            <a:endParaRPr lang="es-ES" sz="3500" b="1" dirty="0" smtClean="0"/>
          </a:p>
          <a:p>
            <a:pPr fontAlgn="auto">
              <a:spcAft>
                <a:spcPts val="0"/>
              </a:spcAft>
              <a:buFont typeface="Wingdings 2"/>
              <a:buNone/>
              <a:defRPr/>
            </a:pPr>
            <a:r>
              <a:rPr lang="es-ES" sz="3500" b="1" dirty="0" smtClean="0"/>
              <a:t>Grupo No. 2</a:t>
            </a:r>
            <a:endParaRPr lang="es-ES" sz="3500" dirty="0"/>
          </a:p>
        </p:txBody>
      </p:sp>
      <p:sp>
        <p:nvSpPr>
          <p:cNvPr id="2" name="1 Título"/>
          <p:cNvSpPr>
            <a:spLocks noGrp="1"/>
          </p:cNvSpPr>
          <p:nvPr>
            <p:ph type="ctrTitle"/>
          </p:nvPr>
        </p:nvSpPr>
        <p:spPr>
          <a:xfrm>
            <a:off x="457200" y="476672"/>
            <a:ext cx="8305800" cy="1512168"/>
          </a:xfrm>
        </p:spPr>
        <p:txBody>
          <a:bodyPr/>
          <a:lstStyle/>
          <a:p>
            <a:pPr algn="l" fontAlgn="auto">
              <a:spcAft>
                <a:spcPts val="0"/>
              </a:spcAft>
              <a:defRPr/>
            </a:pPr>
            <a:r>
              <a:rPr lang="es-ES" sz="4400" smtClean="0">
                <a:latin typeface="Arial Black" pitchFamily="34" charset="0"/>
              </a:rPr>
              <a:t>Universidad de San </a:t>
            </a:r>
            <a:br>
              <a:rPr lang="es-ES" sz="4400" smtClean="0">
                <a:latin typeface="Arial Black" pitchFamily="34" charset="0"/>
              </a:rPr>
            </a:br>
            <a:r>
              <a:rPr lang="es-ES" sz="4400" smtClean="0">
                <a:latin typeface="Arial Black" pitchFamily="34" charset="0"/>
              </a:rPr>
              <a:t>Carlos de Guatemala</a:t>
            </a:r>
            <a:endParaRPr lang="es-ES" sz="4400"/>
          </a:p>
        </p:txBody>
      </p:sp>
      <p:pic>
        <p:nvPicPr>
          <p:cNvPr id="13315" name="Picture 2" descr="C:\Users\usuario\Pictures\escudo usac.jpg"/>
          <p:cNvPicPr>
            <a:picLocks noChangeAspect="1" noChangeArrowheads="1"/>
          </p:cNvPicPr>
          <p:nvPr/>
        </p:nvPicPr>
        <p:blipFill>
          <a:blip r:embed="rId2"/>
          <a:srcRect/>
          <a:stretch>
            <a:fillRect/>
          </a:stretch>
        </p:blipFill>
        <p:spPr bwMode="auto">
          <a:xfrm>
            <a:off x="7164388" y="333375"/>
            <a:ext cx="1714500" cy="1714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2"/>
          <a:stretch>
            <a:fillRect/>
          </a:stretch>
        </p:blipFill>
        <p:spPr>
          <a:xfrm>
            <a:off x="1828800" y="2084714"/>
            <a:ext cx="5486400" cy="268857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060575"/>
            <a:ext cx="8229600" cy="4176713"/>
          </a:xfrm>
        </p:spPr>
        <p:txBody>
          <a:bodyPr>
            <a:normAutofit lnSpcReduction="10000"/>
          </a:bodyPr>
          <a:lstStyle/>
          <a:p>
            <a:pPr marL="274320" indent="-274320" fontAlgn="auto">
              <a:spcAft>
                <a:spcPts val="0"/>
              </a:spcAft>
              <a:buFont typeface="Wingdings 2"/>
              <a:buChar char=""/>
              <a:defRPr/>
            </a:pPr>
            <a:r>
              <a:rPr lang="es-ES" sz="3000" dirty="0" smtClean="0"/>
              <a:t>Son transferencias de recursos de personas en el exterior principalmente de Estados Unidos aunque pueden ser de cualquier parte del mundo que envían a personas residentes en Guatemala, con las que pueden tener un vínculo familiar o no.</a:t>
            </a:r>
          </a:p>
          <a:p>
            <a:pPr marL="274320" indent="-274320" fontAlgn="auto">
              <a:spcAft>
                <a:spcPts val="0"/>
              </a:spcAft>
              <a:buFont typeface="Wingdings 2"/>
              <a:buChar char=""/>
              <a:defRPr/>
            </a:pPr>
            <a:r>
              <a:rPr lang="es-ES" sz="3000" dirty="0" smtClean="0"/>
              <a:t>Son múltiples las formas de remisión, los costos y las comisiones por enviar el dinero, así como por retirarlo.</a:t>
            </a:r>
          </a:p>
          <a:p>
            <a:pPr marL="274320" indent="-274320" fontAlgn="auto">
              <a:spcAft>
                <a:spcPts val="0"/>
              </a:spcAft>
              <a:buFont typeface="Wingdings 2"/>
              <a:buNone/>
              <a:defRPr/>
            </a:pPr>
            <a:endParaRPr lang="es-ES" dirty="0"/>
          </a:p>
        </p:txBody>
      </p:sp>
      <p:sp>
        <p:nvSpPr>
          <p:cNvPr id="3" name="2 Título"/>
          <p:cNvSpPr>
            <a:spLocks noGrp="1"/>
          </p:cNvSpPr>
          <p:nvPr>
            <p:ph type="title"/>
          </p:nvPr>
        </p:nvSpPr>
        <p:spPr>
          <a:xfrm>
            <a:off x="457200" y="692696"/>
            <a:ext cx="8229600" cy="1080120"/>
          </a:xfrm>
        </p:spPr>
        <p:txBody>
          <a:bodyPr>
            <a:noAutofit/>
          </a:bodyPr>
          <a:lstStyle/>
          <a:p>
            <a:pPr algn="ctr" fontAlgn="auto">
              <a:spcAft>
                <a:spcPts val="0"/>
              </a:spcAft>
              <a:defRPr/>
            </a:pPr>
            <a:r>
              <a:rPr lang="es-ES" sz="5000" b="1" smtClean="0"/>
              <a:t>Remesas Familiares</a:t>
            </a:r>
            <a:endParaRPr lang="es-ES" sz="50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pPr marL="274320" indent="-274320" fontAlgn="auto">
              <a:spcAft>
                <a:spcPts val="0"/>
              </a:spcAft>
              <a:buFont typeface="Wingdings 2"/>
              <a:buChar char=""/>
              <a:defRPr/>
            </a:pPr>
            <a:r>
              <a:rPr lang="es-ES" b="1" i="1" u="sng" dirty="0" smtClean="0"/>
              <a:t>Remesas potenciales:</a:t>
            </a:r>
            <a:r>
              <a:rPr lang="es-ES" dirty="0" smtClean="0"/>
              <a:t> Estas significan el máximo que el migrante puede transferir en cualquier momento.</a:t>
            </a:r>
          </a:p>
          <a:p>
            <a:pPr marL="274320" indent="-274320" fontAlgn="auto">
              <a:spcAft>
                <a:spcPts val="0"/>
              </a:spcAft>
              <a:buFont typeface="Wingdings 2"/>
              <a:buChar char=""/>
              <a:defRPr/>
            </a:pPr>
            <a:r>
              <a:rPr lang="es-ES" b="1" i="1" u="sng" dirty="0" smtClean="0"/>
              <a:t>Remesas Fijas:</a:t>
            </a:r>
            <a:r>
              <a:rPr lang="es-ES" dirty="0" smtClean="0"/>
              <a:t> Consisten en el mínimo que el migrante necesita transferir para satisfacer las necesidades básicas de su familia y otras obligaciones efectivas.</a:t>
            </a:r>
          </a:p>
          <a:p>
            <a:pPr marL="274320" indent="-274320" fontAlgn="auto">
              <a:spcAft>
                <a:spcPts val="0"/>
              </a:spcAft>
              <a:buFont typeface="Wingdings 2"/>
              <a:buChar char=""/>
              <a:defRPr/>
            </a:pPr>
            <a:r>
              <a:rPr lang="es-ES" b="1" i="1" u="sng" dirty="0" smtClean="0"/>
              <a:t>Remesas discrecionales:</a:t>
            </a:r>
            <a:r>
              <a:rPr lang="es-ES" dirty="0" smtClean="0"/>
              <a:t> son un envío extra a las remesas fijas.</a:t>
            </a:r>
          </a:p>
          <a:p>
            <a:pPr marL="274320" indent="-274320" fontAlgn="auto">
              <a:spcAft>
                <a:spcPts val="0"/>
              </a:spcAft>
              <a:buFont typeface="Wingdings 2"/>
              <a:buChar char=""/>
              <a:defRPr/>
            </a:pPr>
            <a:r>
              <a:rPr lang="es-ES" b="1" i="1" u="sng" dirty="0" smtClean="0"/>
              <a:t>Remesas Ahorradas: </a:t>
            </a:r>
            <a:r>
              <a:rPr lang="es-ES" dirty="0" smtClean="0"/>
              <a:t>Estos recursos se acumulan mediante el ahorro y son los recursos que podrían destinar para el desarrollo de sus comunidades de origen.</a:t>
            </a:r>
          </a:p>
          <a:p>
            <a:pPr marL="274320" indent="-274320" fontAlgn="auto">
              <a:spcAft>
                <a:spcPts val="0"/>
              </a:spcAft>
              <a:buFont typeface="Wingdings 2"/>
              <a:buChar char=""/>
              <a:defRPr/>
            </a:pPr>
            <a:r>
              <a:rPr lang="es-ES" b="1" i="1" u="sng" dirty="0" smtClean="0"/>
              <a:t>Remesas individuales:</a:t>
            </a:r>
            <a:r>
              <a:rPr lang="es-ES" dirty="0" smtClean="0"/>
              <a:t> recursos económicos enviados por el migrante que vive o trabaja en el exterior, </a:t>
            </a:r>
          </a:p>
          <a:p>
            <a:pPr marL="274320" indent="-274320" fontAlgn="auto">
              <a:spcAft>
                <a:spcPts val="0"/>
              </a:spcAft>
              <a:buFont typeface="Wingdings 2"/>
              <a:buChar char=""/>
              <a:defRPr/>
            </a:pPr>
            <a:r>
              <a:rPr lang="es-ES" b="1" i="1" u="sng" dirty="0" smtClean="0"/>
              <a:t>Remesas colectivas:</a:t>
            </a:r>
            <a:r>
              <a:rPr lang="es-ES" dirty="0" smtClean="0"/>
              <a:t> recursos económicos recaudados y donados por agrupaciones o asociaciones de migrantes,</a:t>
            </a:r>
          </a:p>
          <a:p>
            <a:pPr marL="274320" indent="-274320" fontAlgn="auto">
              <a:spcAft>
                <a:spcPts val="0"/>
              </a:spcAft>
              <a:buFont typeface="Wingdings 2"/>
              <a:buChar char=""/>
              <a:defRPr/>
            </a:pPr>
            <a:endParaRPr lang="es-ES" dirty="0"/>
          </a:p>
        </p:txBody>
      </p:sp>
      <p:sp>
        <p:nvSpPr>
          <p:cNvPr id="3" name="2 Título"/>
          <p:cNvSpPr>
            <a:spLocks noGrp="1"/>
          </p:cNvSpPr>
          <p:nvPr>
            <p:ph type="title"/>
          </p:nvPr>
        </p:nvSpPr>
        <p:spPr/>
        <p:txBody>
          <a:bodyPr/>
          <a:lstStyle/>
          <a:p>
            <a:pPr algn="ctr" fontAlgn="auto">
              <a:spcAft>
                <a:spcPts val="0"/>
              </a:spcAft>
              <a:defRPr/>
            </a:pPr>
            <a:r>
              <a:rPr lang="es-ES" sz="4400" b="1" smtClean="0"/>
              <a:t>Tipos de remesas</a:t>
            </a:r>
            <a:endParaRPr lang="es-E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nvGraphicFramePr>
        <p:xfrm>
          <a:off x="2000232" y="714364"/>
          <a:ext cx="4786346" cy="5643591"/>
        </p:xfrm>
        <a:graphic>
          <a:graphicData uri="http://schemas.openxmlformats.org/drawingml/2006/table">
            <a:tbl>
              <a:tblPr/>
              <a:tblGrid>
                <a:gridCol w="1271865"/>
                <a:gridCol w="3514481"/>
              </a:tblGrid>
              <a:tr h="211767">
                <a:tc gridSpan="2">
                  <a:txBody>
                    <a:bodyPr/>
                    <a:lstStyle/>
                    <a:p>
                      <a:pPr algn="ctr">
                        <a:spcAft>
                          <a:spcPts val="0"/>
                        </a:spcAft>
                      </a:pPr>
                      <a:endParaRPr lang="es-GT" sz="1000">
                        <a:latin typeface="Times New Roman"/>
                        <a:ea typeface="Times New Roman"/>
                        <a:cs typeface="Times New Roman"/>
                      </a:endParaRPr>
                    </a:p>
                  </a:txBody>
                  <a:tcPr marL="54898" marR="54898" marT="0" marB="0" anchor="ctr">
                    <a:lnL>
                      <a:noFill/>
                    </a:lnL>
                    <a:lnR>
                      <a:noFill/>
                    </a:lnR>
                    <a:lnT>
                      <a:noFill/>
                    </a:lnT>
                    <a:lnB>
                      <a:noFill/>
                    </a:lnB>
                  </a:tcPr>
                </a:tc>
                <a:tc hMerge="1">
                  <a:txBody>
                    <a:bodyPr/>
                    <a:lstStyle/>
                    <a:p>
                      <a:endParaRPr lang="es-GT"/>
                    </a:p>
                  </a:txBody>
                  <a:tcPr/>
                </a:tc>
              </a:tr>
              <a:tr h="338827">
                <a:tc gridSpan="2">
                  <a:txBody>
                    <a:bodyPr/>
                    <a:lstStyle/>
                    <a:p>
                      <a:pPr algn="ctr">
                        <a:spcAft>
                          <a:spcPts val="0"/>
                        </a:spcAft>
                      </a:pPr>
                      <a:r>
                        <a:rPr lang="es-GT" sz="800" b="1">
                          <a:solidFill>
                            <a:srgbClr val="000000"/>
                          </a:solidFill>
                          <a:latin typeface="Arial"/>
                          <a:ea typeface="Times New Roman"/>
                          <a:cs typeface="Times New Roman"/>
                        </a:rPr>
                        <a:t>INGRESO DE DIVISAS POR REMESAS FAMILIARES</a:t>
                      </a:r>
                      <a:endParaRPr lang="es-GT" sz="1000">
                        <a:latin typeface="Times New Roman"/>
                        <a:ea typeface="Times New Roman"/>
                        <a:cs typeface="Times New Roman"/>
                      </a:endParaRPr>
                    </a:p>
                  </a:txBody>
                  <a:tcPr marL="54898" marR="54898" marT="0" marB="0" anchor="ctr">
                    <a:lnL>
                      <a:noFill/>
                    </a:lnL>
                    <a:lnR>
                      <a:noFill/>
                    </a:lnR>
                    <a:lnT>
                      <a:noFill/>
                    </a:lnT>
                    <a:lnB>
                      <a:noFill/>
                    </a:lnB>
                  </a:tcPr>
                </a:tc>
                <a:tc hMerge="1">
                  <a:txBody>
                    <a:bodyPr/>
                    <a:lstStyle/>
                    <a:p>
                      <a:endParaRPr lang="es-GT"/>
                    </a:p>
                  </a:txBody>
                  <a:tcPr/>
                </a:tc>
              </a:tr>
              <a:tr h="211767">
                <a:tc gridSpan="2">
                  <a:txBody>
                    <a:bodyPr/>
                    <a:lstStyle/>
                    <a:p>
                      <a:pPr algn="ctr">
                        <a:spcAft>
                          <a:spcPts val="0"/>
                        </a:spcAft>
                      </a:pPr>
                      <a:r>
                        <a:rPr lang="en-US" sz="800" b="1">
                          <a:solidFill>
                            <a:srgbClr val="000000"/>
                          </a:solidFill>
                          <a:latin typeface="Arial"/>
                          <a:ea typeface="Times New Roman"/>
                          <a:cs typeface="Times New Roman"/>
                        </a:rPr>
                        <a:t>1994 - 2013</a:t>
                      </a:r>
                      <a:endParaRPr lang="es-GT" sz="1000">
                        <a:latin typeface="Times New Roman"/>
                        <a:ea typeface="Times New Roman"/>
                        <a:cs typeface="Times New Roman"/>
                      </a:endParaRPr>
                    </a:p>
                  </a:txBody>
                  <a:tcPr marL="54898" marR="54898" marT="0" marB="0" anchor="b">
                    <a:lnL>
                      <a:noFill/>
                    </a:lnL>
                    <a:lnR>
                      <a:noFill/>
                    </a:lnR>
                    <a:lnT>
                      <a:noFill/>
                    </a:lnT>
                    <a:lnB>
                      <a:noFill/>
                    </a:lnB>
                  </a:tcPr>
                </a:tc>
                <a:tc hMerge="1">
                  <a:txBody>
                    <a:bodyPr/>
                    <a:lstStyle/>
                    <a:p>
                      <a:endParaRPr lang="es-GT"/>
                    </a:p>
                  </a:txBody>
                  <a:tcPr/>
                </a:tc>
              </a:tr>
              <a:tr h="211767">
                <a:tc gridSpan="2">
                  <a:txBody>
                    <a:bodyPr/>
                    <a:lstStyle/>
                    <a:p>
                      <a:pPr algn="ctr">
                        <a:spcAft>
                          <a:spcPts val="0"/>
                        </a:spcAft>
                      </a:pPr>
                      <a:r>
                        <a:rPr lang="en-US" sz="800" b="1">
                          <a:solidFill>
                            <a:srgbClr val="000000"/>
                          </a:solidFill>
                          <a:latin typeface="Arial"/>
                          <a:ea typeface="Times New Roman"/>
                          <a:cs typeface="Times New Roman"/>
                        </a:rPr>
                        <a:t>EN MILES DE USD</a:t>
                      </a:r>
                      <a:endParaRPr lang="es-GT" sz="1000">
                        <a:latin typeface="Times New Roman"/>
                        <a:ea typeface="Times New Roman"/>
                        <a:cs typeface="Times New Roman"/>
                      </a:endParaRPr>
                    </a:p>
                  </a:txBody>
                  <a:tcPr marL="54898" marR="54898" marT="0" marB="0" anchor="ctr">
                    <a:lnL>
                      <a:noFill/>
                    </a:lnL>
                    <a:lnR>
                      <a:noFill/>
                    </a:lnR>
                    <a:lnT>
                      <a:noFill/>
                    </a:lnT>
                    <a:lnB>
                      <a:noFill/>
                    </a:lnB>
                  </a:tcPr>
                </a:tc>
                <a:tc hMerge="1">
                  <a:txBody>
                    <a:bodyPr/>
                    <a:lstStyle/>
                    <a:p>
                      <a:endParaRPr lang="es-GT"/>
                    </a:p>
                  </a:txBody>
                  <a:tcPr/>
                </a:tc>
              </a:tr>
              <a:tr h="222356">
                <a:tc>
                  <a:txBody>
                    <a:bodyPr/>
                    <a:lstStyle/>
                    <a:p>
                      <a:pPr>
                        <a:spcAft>
                          <a:spcPts val="0"/>
                        </a:spcAft>
                      </a:pPr>
                      <a:endParaRPr lang="es-GT" sz="1000">
                        <a:latin typeface="Times New Roman"/>
                        <a:ea typeface="Times New Roman"/>
                        <a:cs typeface="Times New Roman"/>
                      </a:endParaRPr>
                    </a:p>
                  </a:txBody>
                  <a:tcPr marL="54898" marR="5489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000">
                        <a:solidFill>
                          <a:srgbClr val="000000"/>
                        </a:solidFill>
                        <a:latin typeface="Arial"/>
                        <a:ea typeface="Times New Roman"/>
                        <a:cs typeface="Times New Roman"/>
                      </a:endParaRPr>
                    </a:p>
                  </a:txBody>
                  <a:tcPr marL="54898" marR="54898" marT="0" marB="0" anchor="b">
                    <a:lnL>
                      <a:noFill/>
                    </a:lnL>
                    <a:lnR>
                      <a:noFill/>
                    </a:lnR>
                    <a:lnT>
                      <a:noFill/>
                    </a:lnT>
                    <a:lnB w="12700" cap="flat" cmpd="sng" algn="ctr">
                      <a:solidFill>
                        <a:srgbClr val="000000"/>
                      </a:solidFill>
                      <a:prstDash val="solid"/>
                      <a:round/>
                      <a:headEnd type="none" w="med" len="med"/>
                      <a:tailEnd type="none" w="med" len="med"/>
                    </a:lnB>
                  </a:tcPr>
                </a:tc>
              </a:tr>
              <a:tr h="211767">
                <a:tc>
                  <a:txBody>
                    <a:bodyPr/>
                    <a:lstStyle/>
                    <a:p>
                      <a:pPr algn="ctr">
                        <a:spcAft>
                          <a:spcPts val="0"/>
                        </a:spcAft>
                      </a:pPr>
                      <a:r>
                        <a:rPr lang="en-US" sz="800" b="1">
                          <a:solidFill>
                            <a:srgbClr val="0000FF"/>
                          </a:solidFill>
                          <a:latin typeface="Arial"/>
                          <a:ea typeface="Times New Roman"/>
                          <a:cs typeface="Times New Roman"/>
                        </a:rPr>
                        <a:t>AÑOS</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800" b="1">
                          <a:solidFill>
                            <a:srgbClr val="0000FF"/>
                          </a:solidFill>
                          <a:latin typeface="Arial"/>
                          <a:ea typeface="Times New Roman"/>
                          <a:cs typeface="Times New Roman"/>
                        </a:rPr>
                        <a:t>TOTAL EN MILES DE USD</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767">
                <a:tc>
                  <a:txBody>
                    <a:bodyPr/>
                    <a:lstStyle/>
                    <a:p>
                      <a:pPr algn="ctr">
                        <a:spcAft>
                          <a:spcPts val="0"/>
                        </a:spcAft>
                      </a:pPr>
                      <a:r>
                        <a:rPr lang="en-US" sz="800">
                          <a:solidFill>
                            <a:srgbClr val="000000"/>
                          </a:solidFill>
                          <a:latin typeface="Arial"/>
                          <a:ea typeface="Times New Roman"/>
                          <a:cs typeface="Times New Roman"/>
                        </a:rPr>
                        <a:t>1994</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latin typeface="Arial"/>
                          <a:ea typeface="Times New Roman"/>
                          <a:cs typeface="Times New Roman"/>
                        </a:rPr>
                        <a:t>                        302,047.40 </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767">
                <a:tc>
                  <a:txBody>
                    <a:bodyPr/>
                    <a:lstStyle/>
                    <a:p>
                      <a:pPr algn="ctr">
                        <a:spcAft>
                          <a:spcPts val="0"/>
                        </a:spcAft>
                      </a:pPr>
                      <a:r>
                        <a:rPr lang="en-US" sz="800">
                          <a:solidFill>
                            <a:srgbClr val="000000"/>
                          </a:solidFill>
                          <a:latin typeface="Arial"/>
                          <a:ea typeface="Times New Roman"/>
                          <a:cs typeface="Times New Roman"/>
                        </a:rPr>
                        <a:t>1995</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latin typeface="Arial"/>
                          <a:ea typeface="Times New Roman"/>
                          <a:cs typeface="Times New Roman"/>
                        </a:rPr>
                        <a:t>                        416,455.50 </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767">
                <a:tc>
                  <a:txBody>
                    <a:bodyPr/>
                    <a:lstStyle/>
                    <a:p>
                      <a:pPr algn="ctr">
                        <a:spcAft>
                          <a:spcPts val="0"/>
                        </a:spcAft>
                      </a:pPr>
                      <a:r>
                        <a:rPr lang="en-US" sz="800">
                          <a:solidFill>
                            <a:srgbClr val="000000"/>
                          </a:solidFill>
                          <a:latin typeface="Arial"/>
                          <a:ea typeface="Times New Roman"/>
                          <a:cs typeface="Times New Roman"/>
                        </a:rPr>
                        <a:t>1996</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latin typeface="Arial"/>
                          <a:ea typeface="Times New Roman"/>
                          <a:cs typeface="Times New Roman"/>
                        </a:rPr>
                        <a:t>                        375,417.80 </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767">
                <a:tc>
                  <a:txBody>
                    <a:bodyPr/>
                    <a:lstStyle/>
                    <a:p>
                      <a:pPr algn="ctr">
                        <a:spcAft>
                          <a:spcPts val="0"/>
                        </a:spcAft>
                      </a:pPr>
                      <a:r>
                        <a:rPr lang="en-US" sz="800">
                          <a:solidFill>
                            <a:srgbClr val="000000"/>
                          </a:solidFill>
                          <a:latin typeface="Arial"/>
                          <a:ea typeface="Times New Roman"/>
                          <a:cs typeface="Times New Roman"/>
                        </a:rPr>
                        <a:t>1997</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latin typeface="Arial"/>
                          <a:ea typeface="Times New Roman"/>
                          <a:cs typeface="Times New Roman"/>
                        </a:rPr>
                        <a:t>                        407,996.70 </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767">
                <a:tc>
                  <a:txBody>
                    <a:bodyPr/>
                    <a:lstStyle/>
                    <a:p>
                      <a:pPr algn="ctr">
                        <a:spcAft>
                          <a:spcPts val="0"/>
                        </a:spcAft>
                      </a:pPr>
                      <a:r>
                        <a:rPr lang="en-US" sz="800">
                          <a:solidFill>
                            <a:srgbClr val="000000"/>
                          </a:solidFill>
                          <a:latin typeface="Arial"/>
                          <a:ea typeface="Times New Roman"/>
                          <a:cs typeface="Times New Roman"/>
                        </a:rPr>
                        <a:t>1998</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latin typeface="Arial"/>
                          <a:ea typeface="Times New Roman"/>
                          <a:cs typeface="Times New Roman"/>
                        </a:rPr>
                        <a:t>                        456,443.90 </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767">
                <a:tc>
                  <a:txBody>
                    <a:bodyPr/>
                    <a:lstStyle/>
                    <a:p>
                      <a:pPr algn="ctr">
                        <a:spcAft>
                          <a:spcPts val="0"/>
                        </a:spcAft>
                      </a:pPr>
                      <a:r>
                        <a:rPr lang="en-US" sz="800">
                          <a:solidFill>
                            <a:srgbClr val="000000"/>
                          </a:solidFill>
                          <a:latin typeface="Arial"/>
                          <a:ea typeface="Times New Roman"/>
                          <a:cs typeface="Times New Roman"/>
                        </a:rPr>
                        <a:t>1999</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latin typeface="Arial"/>
                          <a:ea typeface="Times New Roman"/>
                          <a:cs typeface="Times New Roman"/>
                        </a:rPr>
                        <a:t>                        465,520.30 </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767">
                <a:tc>
                  <a:txBody>
                    <a:bodyPr/>
                    <a:lstStyle/>
                    <a:p>
                      <a:pPr algn="ctr">
                        <a:spcAft>
                          <a:spcPts val="0"/>
                        </a:spcAft>
                      </a:pPr>
                      <a:r>
                        <a:rPr lang="en-US" sz="800">
                          <a:solidFill>
                            <a:srgbClr val="000000"/>
                          </a:solidFill>
                          <a:latin typeface="Arial"/>
                          <a:ea typeface="Times New Roman"/>
                          <a:cs typeface="Times New Roman"/>
                        </a:rPr>
                        <a:t>2000</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latin typeface="Arial"/>
                          <a:ea typeface="Times New Roman"/>
                          <a:cs typeface="Times New Roman"/>
                        </a:rPr>
                        <a:t>                        563,438.70 </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767">
                <a:tc>
                  <a:txBody>
                    <a:bodyPr/>
                    <a:lstStyle/>
                    <a:p>
                      <a:pPr algn="ctr">
                        <a:spcAft>
                          <a:spcPts val="0"/>
                        </a:spcAft>
                      </a:pPr>
                      <a:r>
                        <a:rPr lang="en-US" sz="800">
                          <a:solidFill>
                            <a:srgbClr val="000000"/>
                          </a:solidFill>
                          <a:latin typeface="Arial"/>
                          <a:ea typeface="Times New Roman"/>
                          <a:cs typeface="Times New Roman"/>
                        </a:rPr>
                        <a:t>2001</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latin typeface="Arial"/>
                          <a:ea typeface="Times New Roman"/>
                          <a:cs typeface="Times New Roman"/>
                        </a:rPr>
                        <a:t>                        592,339.10 </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767">
                <a:tc>
                  <a:txBody>
                    <a:bodyPr/>
                    <a:lstStyle/>
                    <a:p>
                      <a:pPr algn="ctr">
                        <a:spcAft>
                          <a:spcPts val="0"/>
                        </a:spcAft>
                      </a:pPr>
                      <a:r>
                        <a:rPr lang="en-US" sz="800">
                          <a:solidFill>
                            <a:srgbClr val="000000"/>
                          </a:solidFill>
                          <a:latin typeface="Arial"/>
                          <a:ea typeface="Times New Roman"/>
                          <a:cs typeface="Times New Roman"/>
                        </a:rPr>
                        <a:t>2002</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latin typeface="Arial"/>
                          <a:ea typeface="Times New Roman"/>
                          <a:cs typeface="Times New Roman"/>
                        </a:rPr>
                        <a:t>                     1,579,391.90 </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767">
                <a:tc>
                  <a:txBody>
                    <a:bodyPr/>
                    <a:lstStyle/>
                    <a:p>
                      <a:pPr algn="ctr">
                        <a:spcAft>
                          <a:spcPts val="0"/>
                        </a:spcAft>
                      </a:pPr>
                      <a:r>
                        <a:rPr lang="en-US" sz="800">
                          <a:solidFill>
                            <a:srgbClr val="000000"/>
                          </a:solidFill>
                          <a:latin typeface="Arial"/>
                          <a:ea typeface="Times New Roman"/>
                          <a:cs typeface="Times New Roman"/>
                        </a:rPr>
                        <a:t>2003</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latin typeface="Arial"/>
                          <a:ea typeface="Times New Roman"/>
                          <a:cs typeface="Times New Roman"/>
                        </a:rPr>
                        <a:t>                     2,106,504.80 </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767">
                <a:tc>
                  <a:txBody>
                    <a:bodyPr/>
                    <a:lstStyle/>
                    <a:p>
                      <a:pPr algn="ctr">
                        <a:spcAft>
                          <a:spcPts val="0"/>
                        </a:spcAft>
                      </a:pPr>
                      <a:r>
                        <a:rPr lang="en-US" sz="800">
                          <a:solidFill>
                            <a:srgbClr val="000000"/>
                          </a:solidFill>
                          <a:latin typeface="Arial"/>
                          <a:ea typeface="Times New Roman"/>
                          <a:cs typeface="Times New Roman"/>
                        </a:rPr>
                        <a:t>2004</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latin typeface="Arial"/>
                          <a:ea typeface="Times New Roman"/>
                          <a:cs typeface="Times New Roman"/>
                        </a:rPr>
                        <a:t>                     2,550,623.10 </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767">
                <a:tc>
                  <a:txBody>
                    <a:bodyPr/>
                    <a:lstStyle/>
                    <a:p>
                      <a:pPr algn="ctr">
                        <a:spcAft>
                          <a:spcPts val="0"/>
                        </a:spcAft>
                      </a:pPr>
                      <a:r>
                        <a:rPr lang="en-US" sz="800">
                          <a:solidFill>
                            <a:srgbClr val="000000"/>
                          </a:solidFill>
                          <a:latin typeface="Arial"/>
                          <a:ea typeface="Times New Roman"/>
                          <a:cs typeface="Times New Roman"/>
                        </a:rPr>
                        <a:t>2005</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latin typeface="Arial"/>
                          <a:ea typeface="Times New Roman"/>
                          <a:cs typeface="Times New Roman"/>
                        </a:rPr>
                        <a:t>                     2,992,822.50 </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767">
                <a:tc>
                  <a:txBody>
                    <a:bodyPr/>
                    <a:lstStyle/>
                    <a:p>
                      <a:pPr algn="ctr">
                        <a:spcAft>
                          <a:spcPts val="0"/>
                        </a:spcAft>
                      </a:pPr>
                      <a:r>
                        <a:rPr lang="en-US" sz="800">
                          <a:solidFill>
                            <a:srgbClr val="000000"/>
                          </a:solidFill>
                          <a:latin typeface="Arial"/>
                          <a:ea typeface="Times New Roman"/>
                          <a:cs typeface="Times New Roman"/>
                        </a:rPr>
                        <a:t>2006</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latin typeface="Arial"/>
                          <a:ea typeface="Times New Roman"/>
                          <a:cs typeface="Times New Roman"/>
                        </a:rPr>
                        <a:t>                     3,609,813.10 </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767">
                <a:tc>
                  <a:txBody>
                    <a:bodyPr/>
                    <a:lstStyle/>
                    <a:p>
                      <a:pPr algn="ctr">
                        <a:spcAft>
                          <a:spcPts val="0"/>
                        </a:spcAft>
                      </a:pPr>
                      <a:r>
                        <a:rPr lang="en-US" sz="800">
                          <a:solidFill>
                            <a:srgbClr val="000000"/>
                          </a:solidFill>
                          <a:latin typeface="Arial"/>
                          <a:ea typeface="Times New Roman"/>
                          <a:cs typeface="Times New Roman"/>
                        </a:rPr>
                        <a:t>2007</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latin typeface="Arial"/>
                          <a:ea typeface="Times New Roman"/>
                          <a:cs typeface="Times New Roman"/>
                        </a:rPr>
                        <a:t>                     4,128,407.60 </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767">
                <a:tc>
                  <a:txBody>
                    <a:bodyPr/>
                    <a:lstStyle/>
                    <a:p>
                      <a:pPr algn="ctr">
                        <a:spcAft>
                          <a:spcPts val="0"/>
                        </a:spcAft>
                      </a:pPr>
                      <a:r>
                        <a:rPr lang="en-US" sz="800">
                          <a:solidFill>
                            <a:srgbClr val="000000"/>
                          </a:solidFill>
                          <a:latin typeface="Arial"/>
                          <a:ea typeface="Times New Roman"/>
                          <a:cs typeface="Times New Roman"/>
                        </a:rPr>
                        <a:t>2008</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latin typeface="Arial"/>
                          <a:ea typeface="Times New Roman"/>
                          <a:cs typeface="Times New Roman"/>
                        </a:rPr>
                        <a:t>                     4,314,730.60 </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767">
                <a:tc>
                  <a:txBody>
                    <a:bodyPr/>
                    <a:lstStyle/>
                    <a:p>
                      <a:pPr algn="ctr">
                        <a:spcAft>
                          <a:spcPts val="0"/>
                        </a:spcAft>
                      </a:pPr>
                      <a:r>
                        <a:rPr lang="en-US" sz="800">
                          <a:solidFill>
                            <a:srgbClr val="000000"/>
                          </a:solidFill>
                          <a:latin typeface="Arial"/>
                          <a:ea typeface="Times New Roman"/>
                          <a:cs typeface="Times New Roman"/>
                        </a:rPr>
                        <a:t>2009</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latin typeface="Arial"/>
                          <a:ea typeface="Times New Roman"/>
                          <a:cs typeface="Times New Roman"/>
                        </a:rPr>
                        <a:t>                     3,912,286.80 </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767">
                <a:tc>
                  <a:txBody>
                    <a:bodyPr/>
                    <a:lstStyle/>
                    <a:p>
                      <a:pPr algn="ctr">
                        <a:spcAft>
                          <a:spcPts val="0"/>
                        </a:spcAft>
                      </a:pPr>
                      <a:r>
                        <a:rPr lang="en-US" sz="800">
                          <a:solidFill>
                            <a:srgbClr val="000000"/>
                          </a:solidFill>
                          <a:latin typeface="Arial"/>
                          <a:ea typeface="Times New Roman"/>
                          <a:cs typeface="Times New Roman"/>
                        </a:rPr>
                        <a:t>2010</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latin typeface="Arial"/>
                          <a:ea typeface="Times New Roman"/>
                          <a:cs typeface="Times New Roman"/>
                        </a:rPr>
                        <a:t>                     4,126,784.20 </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767">
                <a:tc>
                  <a:txBody>
                    <a:bodyPr/>
                    <a:lstStyle/>
                    <a:p>
                      <a:pPr algn="ctr">
                        <a:spcAft>
                          <a:spcPts val="0"/>
                        </a:spcAft>
                      </a:pPr>
                      <a:r>
                        <a:rPr lang="en-US" sz="800">
                          <a:solidFill>
                            <a:srgbClr val="000000"/>
                          </a:solidFill>
                          <a:latin typeface="Arial"/>
                          <a:ea typeface="Times New Roman"/>
                          <a:cs typeface="Times New Roman"/>
                        </a:rPr>
                        <a:t>2011</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latin typeface="Arial"/>
                          <a:ea typeface="Times New Roman"/>
                          <a:cs typeface="Times New Roman"/>
                        </a:rPr>
                        <a:t>                     4,378,031.90 </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767">
                <a:tc>
                  <a:txBody>
                    <a:bodyPr/>
                    <a:lstStyle/>
                    <a:p>
                      <a:pPr algn="ctr">
                        <a:spcAft>
                          <a:spcPts val="0"/>
                        </a:spcAft>
                      </a:pPr>
                      <a:r>
                        <a:rPr lang="en-US" sz="800">
                          <a:solidFill>
                            <a:srgbClr val="000000"/>
                          </a:solidFill>
                          <a:latin typeface="Arial"/>
                          <a:ea typeface="Times New Roman"/>
                          <a:cs typeface="Times New Roman"/>
                        </a:rPr>
                        <a:t>2012</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latin typeface="Arial"/>
                          <a:ea typeface="Times New Roman"/>
                          <a:cs typeface="Times New Roman"/>
                        </a:rPr>
                        <a:t>                     4,782,728.70 </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767">
                <a:tc>
                  <a:txBody>
                    <a:bodyPr/>
                    <a:lstStyle/>
                    <a:p>
                      <a:pPr algn="ctr">
                        <a:spcAft>
                          <a:spcPts val="0"/>
                        </a:spcAft>
                      </a:pPr>
                      <a:r>
                        <a:rPr lang="en-US" sz="800">
                          <a:solidFill>
                            <a:srgbClr val="000000"/>
                          </a:solidFill>
                          <a:latin typeface="Arial"/>
                          <a:ea typeface="Times New Roman"/>
                          <a:cs typeface="Times New Roman"/>
                        </a:rPr>
                        <a:t>AGO2013</a:t>
                      </a:r>
                      <a:endParaRPr lang="es-GT" sz="100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dirty="0">
                          <a:solidFill>
                            <a:srgbClr val="000000"/>
                          </a:solidFill>
                          <a:latin typeface="Arial"/>
                          <a:ea typeface="Times New Roman"/>
                          <a:cs typeface="Times New Roman"/>
                        </a:rPr>
                        <a:t>                     3,380,618.20 </a:t>
                      </a:r>
                      <a:endParaRPr lang="es-GT" sz="1000" dirty="0">
                        <a:latin typeface="Times New Roman"/>
                        <a:ea typeface="Times New Roman"/>
                        <a:cs typeface="Times New Roman"/>
                      </a:endParaRPr>
                    </a:p>
                  </a:txBody>
                  <a:tcPr marL="54898" marR="548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2"/>
          <a:srcRect/>
          <a:stretch>
            <a:fillRect/>
          </a:stretch>
        </p:blipFill>
        <p:spPr bwMode="auto">
          <a:xfrm>
            <a:off x="785786" y="700093"/>
            <a:ext cx="7558102" cy="565786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Marcador de contenido"/>
          <p:cNvSpPr>
            <a:spLocks noGrp="1"/>
          </p:cNvSpPr>
          <p:nvPr>
            <p:ph idx="1"/>
          </p:nvPr>
        </p:nvSpPr>
        <p:spPr/>
        <p:txBody>
          <a:bodyPr/>
          <a:lstStyle/>
          <a:p>
            <a:r>
              <a:rPr lang="es-ES" smtClean="0"/>
              <a:t>El ahorro es la diferencia entre el ingreso disponible y el consumo efectuado por una persona, una empresa, una administración pública, entre otros. Igualmente el ahorro es la parte de la renta que no se destina al consumo, o parte complementaria del gasto.</a:t>
            </a:r>
          </a:p>
          <a:p>
            <a:r>
              <a:rPr lang="es-ES" smtClean="0"/>
              <a:t>El Ahorro es importante porque representa los recursos disponibles para financiar la inversión, sin ahorro no puede haber crecimiento económico. Para que el crecimiento económico se traduzca en una creación de empleos permanentes y bien remunerados, debe ser vigoroso y sustentable. </a:t>
            </a:r>
          </a:p>
          <a:p>
            <a:pPr>
              <a:buFont typeface="Wingdings 2" pitchFamily="18" charset="2"/>
              <a:buNone/>
            </a:pPr>
            <a:endParaRPr lang="es-ES" smtClean="0"/>
          </a:p>
        </p:txBody>
      </p:sp>
      <p:sp>
        <p:nvSpPr>
          <p:cNvPr id="3" name="2 Título"/>
          <p:cNvSpPr>
            <a:spLocks noGrp="1"/>
          </p:cNvSpPr>
          <p:nvPr>
            <p:ph type="title"/>
          </p:nvPr>
        </p:nvSpPr>
        <p:spPr/>
        <p:txBody>
          <a:bodyPr/>
          <a:lstStyle/>
          <a:p>
            <a:pPr algn="ctr" fontAlgn="auto">
              <a:spcAft>
                <a:spcPts val="0"/>
              </a:spcAft>
              <a:defRPr/>
            </a:pPr>
            <a:r>
              <a:rPr lang="es-ES" b="1" smtClean="0"/>
              <a:t>Ahorro Interno</a:t>
            </a:r>
            <a:endParaRPr lang="es-E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765175"/>
            <a:ext cx="8229600" cy="5330825"/>
          </a:xfrm>
        </p:spPr>
        <p:txBody>
          <a:bodyPr>
            <a:normAutofit lnSpcReduction="10000"/>
          </a:bodyPr>
          <a:lstStyle/>
          <a:p>
            <a:pPr marL="274320" indent="-274320" fontAlgn="auto">
              <a:spcAft>
                <a:spcPts val="0"/>
              </a:spcAft>
              <a:buFont typeface="Wingdings 2"/>
              <a:buChar char=""/>
              <a:defRPr/>
            </a:pPr>
            <a:r>
              <a:rPr lang="es-ES" b="1" i="1" u="sng" dirty="0" smtClean="0"/>
              <a:t>El ahorro privado</a:t>
            </a:r>
            <a:r>
              <a:rPr lang="es-ES" dirty="0" smtClean="0"/>
              <a:t> es aquel que realizan las organizaciones privadas que no pertenecen al Estado (básicamente familias, instituciones sin ánimo de lucro y empresas). </a:t>
            </a:r>
          </a:p>
          <a:p>
            <a:pPr marL="274320" indent="-274320" fontAlgn="auto">
              <a:spcAft>
                <a:spcPts val="0"/>
              </a:spcAft>
              <a:buFont typeface="Wingdings 2"/>
              <a:buChar char=""/>
              <a:defRPr/>
            </a:pPr>
            <a:r>
              <a:rPr lang="es-ES" b="1" i="1" u="sng" dirty="0" smtClean="0"/>
              <a:t>El ahorro público</a:t>
            </a:r>
            <a:r>
              <a:rPr lang="es-ES" dirty="0" smtClean="0"/>
              <a:t> lo realiza el Estado, el cual también recibe ingresos a través de impuestos y otras actividades, a la vez que gasta en inversión social, en infraestructura (carreteras, puentes, escuelas, hospitales, etc.), en justicia, en seguridad nacional, etc.</a:t>
            </a:r>
          </a:p>
          <a:p>
            <a:pPr marL="274320" indent="-274320" fontAlgn="auto">
              <a:spcAft>
                <a:spcPts val="0"/>
              </a:spcAft>
              <a:buFont typeface="Wingdings 2"/>
              <a:buChar char=""/>
              <a:defRPr/>
            </a:pPr>
            <a:r>
              <a:rPr lang="es-ES" b="1" i="1" u="sng" dirty="0" smtClean="0"/>
              <a:t>Ahorro nacional</a:t>
            </a:r>
            <a:r>
              <a:rPr lang="es-ES" dirty="0" smtClean="0"/>
              <a:t> es la suma del ahorro público y el privado. </a:t>
            </a:r>
          </a:p>
          <a:p>
            <a:pPr marL="274320" indent="-274320" fontAlgn="auto">
              <a:spcAft>
                <a:spcPts val="0"/>
              </a:spcAft>
              <a:buFont typeface="Wingdings 2"/>
              <a:buChar char=""/>
              <a:defRPr/>
            </a:pPr>
            <a:r>
              <a:rPr lang="es-ES" b="1" i="1" u="sng" dirty="0" smtClean="0"/>
              <a:t>Ahorro Macroeconómico</a:t>
            </a:r>
            <a:r>
              <a:rPr lang="es-ES" dirty="0" smtClean="0"/>
              <a:t> es la diferencia entre el ingreso y el consumo. </a:t>
            </a:r>
          </a:p>
          <a:p>
            <a:pPr marL="274320" indent="-274320" fontAlgn="auto">
              <a:spcAft>
                <a:spcPts val="0"/>
              </a:spcAft>
              <a:buFont typeface="Wingdings 2"/>
              <a:buChar char=""/>
              <a:defRPr/>
            </a:pPr>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a:srcRect/>
          <a:stretch>
            <a:fillRect/>
          </a:stretch>
        </p:blipFill>
        <p:spPr bwMode="auto">
          <a:xfrm>
            <a:off x="642910" y="571480"/>
            <a:ext cx="7929618" cy="5857916"/>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Marcador de contenido"/>
          <p:cNvSpPr>
            <a:spLocks noGrp="1"/>
          </p:cNvSpPr>
          <p:nvPr>
            <p:ph idx="1"/>
          </p:nvPr>
        </p:nvSpPr>
        <p:spPr>
          <a:xfrm>
            <a:off x="457200" y="2133600"/>
            <a:ext cx="8229600" cy="3962400"/>
          </a:xfrm>
        </p:spPr>
        <p:txBody>
          <a:bodyPr/>
          <a:lstStyle/>
          <a:p>
            <a:pPr algn="ctr">
              <a:buFont typeface="Wingdings 2" pitchFamily="18" charset="2"/>
              <a:buNone/>
            </a:pPr>
            <a:r>
              <a:rPr lang="es-ES" sz="6500" smtClean="0"/>
              <a:t>Gracias por su atención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1 Marcador de contenido"/>
          <p:cNvSpPr>
            <a:spLocks noGrp="1"/>
          </p:cNvSpPr>
          <p:nvPr>
            <p:ph idx="1"/>
          </p:nvPr>
        </p:nvSpPr>
        <p:spPr/>
        <p:txBody>
          <a:bodyPr/>
          <a:lstStyle/>
          <a:p>
            <a:r>
              <a:rPr lang="es-ES" b="1" u="sng" smtClean="0"/>
              <a:t>Producto</a:t>
            </a:r>
            <a:r>
              <a:rPr lang="es-ES" smtClean="0"/>
              <a:t> se refiere a valor agregado; </a:t>
            </a:r>
          </a:p>
          <a:p>
            <a:r>
              <a:rPr lang="es-ES" b="1" u="sng" smtClean="0"/>
              <a:t>Interno</a:t>
            </a:r>
            <a:r>
              <a:rPr lang="es-ES" b="1" smtClean="0"/>
              <a:t> </a:t>
            </a:r>
            <a:r>
              <a:rPr lang="es-ES" smtClean="0"/>
              <a:t>se refiere a que es la producción dentro de las fronteras de una economía;</a:t>
            </a:r>
          </a:p>
          <a:p>
            <a:r>
              <a:rPr lang="es-ES" b="1" u="sng" smtClean="0"/>
              <a:t>Bruto</a:t>
            </a:r>
            <a:r>
              <a:rPr lang="es-ES" smtClean="0"/>
              <a:t> se refiere a que no se contabilizan la variación de inventarios ni las depreciaciones o apreciaciones de capital.</a:t>
            </a:r>
          </a:p>
          <a:p>
            <a:pPr>
              <a:buFont typeface="Wingdings 2" pitchFamily="18" charset="2"/>
              <a:buNone/>
            </a:pPr>
            <a:endParaRPr lang="es-ES" smtClean="0"/>
          </a:p>
          <a:p>
            <a:pPr algn="just">
              <a:buFont typeface="Wingdings 2" pitchFamily="18" charset="2"/>
              <a:buNone/>
            </a:pPr>
            <a:r>
              <a:rPr lang="es-ES" smtClean="0"/>
              <a:t>Es el valor monetario de los bienes y servicios finales producidos por una economía o país en un período determinado (normalmente un año).</a:t>
            </a:r>
          </a:p>
          <a:p>
            <a:pPr>
              <a:buFont typeface="Wingdings 2" pitchFamily="18" charset="2"/>
              <a:buNone/>
            </a:pPr>
            <a:endParaRPr lang="es-ES" smtClean="0"/>
          </a:p>
          <a:p>
            <a:pPr>
              <a:buFont typeface="Wingdings 2" pitchFamily="18" charset="2"/>
              <a:buNone/>
            </a:pPr>
            <a:endParaRPr lang="es-ES" smtClean="0"/>
          </a:p>
        </p:txBody>
      </p:sp>
      <p:sp>
        <p:nvSpPr>
          <p:cNvPr id="3" name="2 Título"/>
          <p:cNvSpPr>
            <a:spLocks noGrp="1"/>
          </p:cNvSpPr>
          <p:nvPr>
            <p:ph type="title"/>
          </p:nvPr>
        </p:nvSpPr>
        <p:spPr>
          <a:xfrm>
            <a:off x="457200" y="476672"/>
            <a:ext cx="8229600" cy="894928"/>
          </a:xfrm>
        </p:spPr>
        <p:txBody>
          <a:bodyPr>
            <a:noAutofit/>
          </a:bodyPr>
          <a:lstStyle/>
          <a:p>
            <a:pPr algn="ctr" fontAlgn="auto">
              <a:spcAft>
                <a:spcPts val="0"/>
              </a:spcAft>
              <a:defRPr/>
            </a:pPr>
            <a:r>
              <a:rPr lang="es-ES" b="1" smtClean="0"/>
              <a:t>Producto Interno Bruto</a:t>
            </a:r>
            <a:endParaRPr lang="es-E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Marcador de contenido"/>
          <p:cNvSpPr>
            <a:spLocks noGrp="1"/>
          </p:cNvSpPr>
          <p:nvPr>
            <p:ph idx="1"/>
          </p:nvPr>
        </p:nvSpPr>
        <p:spPr>
          <a:xfrm>
            <a:off x="457200" y="549275"/>
            <a:ext cx="8229600" cy="5546725"/>
          </a:xfrm>
        </p:spPr>
        <p:txBody>
          <a:bodyPr/>
          <a:lstStyle/>
          <a:p>
            <a:r>
              <a:rPr lang="es-ES" smtClean="0"/>
              <a:t>Indicador representativo que ayuda a medir el crecimiento o decrecimiento.</a:t>
            </a:r>
          </a:p>
          <a:p>
            <a:r>
              <a:rPr lang="es-ES" smtClean="0"/>
              <a:t>Usado como una medida del bienestar material de una sociedad y es objeto de estudio de la macroeconomía.</a:t>
            </a:r>
          </a:p>
          <a:p>
            <a:pPr>
              <a:buFont typeface="Wingdings 2" pitchFamily="18" charset="2"/>
              <a:buNone/>
            </a:pPr>
            <a:endParaRPr lang="es-ES" sz="1500" smtClean="0"/>
          </a:p>
          <a:p>
            <a:pPr algn="ctr">
              <a:buFont typeface="Wingdings 2" pitchFamily="18" charset="2"/>
              <a:buNone/>
            </a:pPr>
            <a:r>
              <a:rPr lang="es-ES" sz="4000" b="1" smtClean="0"/>
              <a:t>Características del PIB </a:t>
            </a:r>
          </a:p>
          <a:p>
            <a:r>
              <a:rPr lang="es-ES" b="1" i="1" u="sng" smtClean="0"/>
              <a:t>Magnitud flujo:</a:t>
            </a:r>
            <a:r>
              <a:rPr lang="es-ES" smtClean="0"/>
              <a:t> son aquellas que se refieren a un período concreto que hay que especificar. (1 año)</a:t>
            </a:r>
          </a:p>
          <a:p>
            <a:r>
              <a:rPr lang="es-ES" b="1" i="1" u="sng" smtClean="0"/>
              <a:t>Producción final:</a:t>
            </a:r>
            <a:r>
              <a:rPr lang="es-ES" smtClean="0"/>
              <a:t> PIB sólo mide la producción final excluyendo la producción intermedia.</a:t>
            </a:r>
          </a:p>
          <a:p>
            <a:r>
              <a:rPr lang="es-ES" b="1" i="1" u="sng" smtClean="0"/>
              <a:t>Valor:</a:t>
            </a:r>
            <a:r>
              <a:rPr lang="es-ES" smtClean="0"/>
              <a:t> es el valor monetario total agregado de los bienes y servicios.</a:t>
            </a:r>
          </a:p>
          <a:p>
            <a:pPr>
              <a:buFont typeface="Wingdings 2" pitchFamily="18" charset="2"/>
              <a:buNone/>
            </a:pPr>
            <a:endParaRPr lang="es-ES" smtClean="0"/>
          </a:p>
          <a:p>
            <a:endParaRPr lang="es-ES" smtClean="0"/>
          </a:p>
          <a:p>
            <a:pPr>
              <a:buFont typeface="Wingdings 2" pitchFamily="18" charset="2"/>
              <a:buNone/>
            </a:pPr>
            <a:endParaRPr lang="es-E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549275"/>
            <a:ext cx="8229600" cy="5546725"/>
          </a:xfrm>
        </p:spPr>
        <p:txBody>
          <a:bodyPr>
            <a:normAutofit fontScale="92500"/>
          </a:bodyPr>
          <a:lstStyle/>
          <a:p>
            <a:pPr marL="274320" indent="-274320" fontAlgn="auto">
              <a:spcAft>
                <a:spcPts val="0"/>
              </a:spcAft>
              <a:buFont typeface="Wingdings 2"/>
              <a:buChar char=""/>
              <a:defRPr/>
            </a:pPr>
            <a:r>
              <a:rPr lang="es-ES" dirty="0" smtClean="0"/>
              <a:t>PIB puedan ser comparables con otros periodos, incluso con otros países y regiones, se recurre al PIB real,</a:t>
            </a:r>
          </a:p>
          <a:p>
            <a:pPr marL="274320" indent="-274320" fontAlgn="auto">
              <a:spcAft>
                <a:spcPts val="0"/>
              </a:spcAft>
              <a:buFont typeface="Wingdings 2"/>
              <a:buChar char=""/>
              <a:defRPr/>
            </a:pPr>
            <a:r>
              <a:rPr lang="es-ES" b="1" i="1" u="sng" dirty="0" smtClean="0"/>
              <a:t>PIB nominal</a:t>
            </a:r>
            <a:r>
              <a:rPr lang="es-ES" dirty="0" smtClean="0"/>
              <a:t> Es el valor monetario de todos los bienes y servicios que produce un país o una economía a precios corrientes en el año en que los bienes son producidos. </a:t>
            </a:r>
          </a:p>
          <a:p>
            <a:pPr marL="274320" indent="-274320" fontAlgn="auto">
              <a:spcAft>
                <a:spcPts val="0"/>
              </a:spcAft>
              <a:buFont typeface="Wingdings 2"/>
              <a:buChar char=""/>
              <a:defRPr/>
            </a:pPr>
            <a:r>
              <a:rPr lang="es-ES" b="1" i="1" u="sng" dirty="0" smtClean="0"/>
              <a:t>PIB real</a:t>
            </a:r>
            <a:r>
              <a:rPr lang="es-ES" dirty="0" smtClean="0"/>
              <a:t> Se define como el valor monetario de todos los bienes y/o servicios producidos por un país o una economía valorados a precios constantes, es decir valorados según los precios del año que se toma como base. (PIB nominal / deflactor de PIB).</a:t>
            </a:r>
          </a:p>
          <a:p>
            <a:pPr marL="274320" indent="-274320" algn="ctr" fontAlgn="auto">
              <a:spcAft>
                <a:spcPts val="0"/>
              </a:spcAft>
              <a:buFont typeface="Wingdings 2"/>
              <a:buNone/>
              <a:defRPr/>
            </a:pPr>
            <a:r>
              <a:rPr lang="es-ES" sz="3200" b="1" u="sng" dirty="0" smtClean="0"/>
              <a:t>PIB per cápita</a:t>
            </a:r>
            <a:endParaRPr lang="es-ES" sz="3200" b="1" dirty="0" smtClean="0"/>
          </a:p>
          <a:p>
            <a:pPr marL="274320" indent="-274320" algn="ctr" fontAlgn="auto">
              <a:spcAft>
                <a:spcPts val="0"/>
              </a:spcAft>
              <a:buFont typeface="Wingdings 2"/>
              <a:buNone/>
              <a:defRPr/>
            </a:pPr>
            <a:r>
              <a:rPr lang="es-ES" dirty="0" smtClean="0"/>
              <a:t>Trata de medir la riqueza material disponible. Se calcula PIB total dividido entre el número de habitantes.</a:t>
            </a:r>
          </a:p>
          <a:p>
            <a:pPr marL="274320" indent="-274320" fontAlgn="auto">
              <a:spcAft>
                <a:spcPts val="0"/>
              </a:spcAft>
              <a:buFont typeface="Wingdings 2"/>
              <a:buNone/>
              <a:defRPr/>
            </a:pPr>
            <a:endParaRPr lang="es-ES" dirty="0" smtClean="0"/>
          </a:p>
          <a:p>
            <a:pPr marL="274320" indent="-274320" fontAlgn="auto">
              <a:spcAft>
                <a:spcPts val="0"/>
              </a:spcAft>
              <a:buFont typeface="Wingdings 2"/>
              <a:buNone/>
              <a:defRPr/>
            </a:pPr>
            <a:endParaRPr lang="es-ES" dirty="0" smtClean="0"/>
          </a:p>
          <a:p>
            <a:pPr marL="274320" indent="-274320" fontAlgn="auto">
              <a:spcAft>
                <a:spcPts val="0"/>
              </a:spcAft>
              <a:buFont typeface="Wingdings 2"/>
              <a:buNone/>
              <a:defRPr/>
            </a:pP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549275"/>
            <a:ext cx="8229600" cy="5759450"/>
          </a:xfrm>
        </p:spPr>
        <p:txBody>
          <a:bodyPr>
            <a:normAutofit lnSpcReduction="10000"/>
          </a:bodyPr>
          <a:lstStyle/>
          <a:p>
            <a:pPr marL="274320" indent="-274320" algn="ctr" fontAlgn="auto">
              <a:spcAft>
                <a:spcPts val="0"/>
              </a:spcAft>
              <a:buFont typeface="Wingdings 2"/>
              <a:buNone/>
              <a:defRPr/>
            </a:pPr>
            <a:r>
              <a:rPr lang="es-ES" sz="4000" b="1" dirty="0" smtClean="0"/>
              <a:t>Métodos de determinación del PIB</a:t>
            </a:r>
            <a:endParaRPr lang="es-ES" sz="4000" dirty="0" smtClean="0"/>
          </a:p>
          <a:p>
            <a:pPr marL="274320" indent="-274320" fontAlgn="auto">
              <a:spcAft>
                <a:spcPts val="0"/>
              </a:spcAft>
              <a:buFont typeface="Wingdings 2"/>
              <a:buChar char=""/>
              <a:defRPr/>
            </a:pPr>
            <a:r>
              <a:rPr lang="es-ES" b="1" i="1" u="sng" dirty="0" smtClean="0"/>
              <a:t>Método del gasto:</a:t>
            </a:r>
            <a:r>
              <a:rPr lang="es-ES" dirty="0" smtClean="0"/>
              <a:t> se mide sumando todas las demandas finales de bienes y servicios.</a:t>
            </a:r>
          </a:p>
          <a:p>
            <a:pPr marL="274320" indent="-274320" fontAlgn="auto">
              <a:spcAft>
                <a:spcPts val="0"/>
              </a:spcAft>
              <a:buFont typeface="Wingdings 2"/>
              <a:buChar char=""/>
              <a:defRPr/>
            </a:pPr>
            <a:r>
              <a:rPr lang="es-ES" b="1" i="1" u="sng" dirty="0" smtClean="0"/>
              <a:t>Método del ingreso:</a:t>
            </a:r>
            <a:r>
              <a:rPr lang="es-ES" dirty="0" smtClean="0"/>
              <a:t> suma los ingresos de todos los factores que contribuyen al proceso productivo, </a:t>
            </a:r>
          </a:p>
          <a:p>
            <a:pPr marL="274320" indent="-274320" fontAlgn="auto">
              <a:spcAft>
                <a:spcPts val="0"/>
              </a:spcAft>
              <a:buFont typeface="Wingdings 2"/>
              <a:buChar char=""/>
              <a:defRPr/>
            </a:pPr>
            <a:r>
              <a:rPr lang="es-ES" b="1" i="1" u="sng" dirty="0" smtClean="0"/>
              <a:t>Método del valor agregado:</a:t>
            </a:r>
            <a:r>
              <a:rPr lang="es-ES" dirty="0" smtClean="0"/>
              <a:t> PIB se cuantifica a través del aporte neto de cada sector de la economía.</a:t>
            </a:r>
          </a:p>
          <a:p>
            <a:pPr marL="274320" indent="-274320" fontAlgn="auto">
              <a:spcAft>
                <a:spcPts val="0"/>
              </a:spcAft>
              <a:buFont typeface="Wingdings 2"/>
              <a:buChar char=""/>
              <a:defRPr/>
            </a:pPr>
            <a:endParaRPr lang="es-ES" sz="1500" dirty="0" smtClean="0"/>
          </a:p>
          <a:p>
            <a:pPr marL="274320" indent="-274320" algn="ctr" fontAlgn="auto">
              <a:spcAft>
                <a:spcPts val="0"/>
              </a:spcAft>
              <a:buFont typeface="Wingdings 2"/>
              <a:buNone/>
              <a:defRPr/>
            </a:pPr>
            <a:r>
              <a:rPr lang="es-ES" sz="3000" b="1" dirty="0" smtClean="0"/>
              <a:t>Tasa de variación del PIB</a:t>
            </a:r>
          </a:p>
          <a:p>
            <a:pPr marL="274320" indent="-274320" fontAlgn="auto">
              <a:spcAft>
                <a:spcPts val="0"/>
              </a:spcAft>
              <a:buFont typeface="Wingdings 2"/>
              <a:buNone/>
              <a:defRPr/>
            </a:pPr>
            <a:r>
              <a:rPr lang="es-ES" b="1" dirty="0" smtClean="0"/>
              <a:t>E</a:t>
            </a:r>
            <a:r>
              <a:rPr lang="es-ES" dirty="0" smtClean="0"/>
              <a:t>s el incremento o disminución que éste experimenta en un periodo de tiempo determinado. Se utiliza para medir el crecimiento económico de un país.</a:t>
            </a:r>
          </a:p>
          <a:p>
            <a:pPr marL="274320" indent="-274320" fontAlgn="auto">
              <a:spcAft>
                <a:spcPts val="0"/>
              </a:spcAft>
              <a:buFont typeface="Wingdings 2"/>
              <a:buNone/>
              <a:defRPr/>
            </a:pP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785786" y="714356"/>
          <a:ext cx="7358114" cy="5572172"/>
        </p:xfrm>
        <a:graphic>
          <a:graphicData uri="http://schemas.openxmlformats.org/drawingml/2006/table">
            <a:tbl>
              <a:tblPr/>
              <a:tblGrid>
                <a:gridCol w="935691"/>
                <a:gridCol w="1766863"/>
                <a:gridCol w="1514027"/>
                <a:gridCol w="1404532"/>
                <a:gridCol w="1737001"/>
              </a:tblGrid>
              <a:tr h="254001">
                <a:tc gridSpan="5">
                  <a:txBody>
                    <a:bodyPr/>
                    <a:lstStyle/>
                    <a:p>
                      <a:pPr algn="ctr">
                        <a:spcAft>
                          <a:spcPts val="0"/>
                        </a:spcAft>
                      </a:pPr>
                      <a:endParaRPr lang="es-GT" sz="1200">
                        <a:latin typeface="Times New Roman"/>
                        <a:ea typeface="Times New Roman"/>
                        <a:cs typeface="Times New Roman"/>
                      </a:endParaRPr>
                    </a:p>
                  </a:txBody>
                  <a:tcPr marL="68580" marR="68580" marT="0" marB="0" anchor="b">
                    <a:lnL>
                      <a:noFill/>
                    </a:lnL>
                    <a:lnR>
                      <a:noFill/>
                    </a:lnR>
                    <a:lnT>
                      <a:noFill/>
                    </a:lnT>
                    <a:lnB>
                      <a:noFill/>
                    </a:lnB>
                  </a:tcPr>
                </a:tc>
                <a:tc hMerge="1">
                  <a:txBody>
                    <a:bodyPr/>
                    <a:lstStyle/>
                    <a:p>
                      <a:endParaRPr lang="es-GT"/>
                    </a:p>
                  </a:txBody>
                  <a:tcPr/>
                </a:tc>
                <a:tc hMerge="1">
                  <a:txBody>
                    <a:bodyPr/>
                    <a:lstStyle/>
                    <a:p>
                      <a:endParaRPr lang="es-GT"/>
                    </a:p>
                  </a:txBody>
                  <a:tcPr/>
                </a:tc>
                <a:tc hMerge="1">
                  <a:txBody>
                    <a:bodyPr/>
                    <a:lstStyle/>
                    <a:p>
                      <a:endParaRPr lang="es-GT"/>
                    </a:p>
                  </a:txBody>
                  <a:tcPr/>
                </a:tc>
                <a:tc hMerge="1">
                  <a:txBody>
                    <a:bodyPr/>
                    <a:lstStyle/>
                    <a:p>
                      <a:endParaRPr lang="es-GT"/>
                    </a:p>
                  </a:txBody>
                  <a:tcPr/>
                </a:tc>
              </a:tr>
              <a:tr h="254001">
                <a:tc gridSpan="5">
                  <a:txBody>
                    <a:bodyPr/>
                    <a:lstStyle/>
                    <a:p>
                      <a:pPr algn="ctr">
                        <a:spcAft>
                          <a:spcPts val="0"/>
                        </a:spcAft>
                      </a:pPr>
                      <a:r>
                        <a:rPr lang="en-US" sz="1200" b="1">
                          <a:latin typeface="Arial"/>
                          <a:ea typeface="Times New Roman"/>
                          <a:cs typeface="Times New Roman"/>
                        </a:rPr>
                        <a:t>PRODUCTOR INTERIOR BRUTO 1993 - 2012</a:t>
                      </a:r>
                      <a:endParaRPr lang="es-GT" sz="1200">
                        <a:latin typeface="Times New Roman"/>
                        <a:ea typeface="Times New Roman"/>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GT"/>
                    </a:p>
                  </a:txBody>
                  <a:tcPr/>
                </a:tc>
                <a:tc hMerge="1">
                  <a:txBody>
                    <a:bodyPr/>
                    <a:lstStyle/>
                    <a:p>
                      <a:endParaRPr lang="es-GT"/>
                    </a:p>
                  </a:txBody>
                  <a:tcPr/>
                </a:tc>
                <a:tc hMerge="1">
                  <a:txBody>
                    <a:bodyPr/>
                    <a:lstStyle/>
                    <a:p>
                      <a:endParaRPr lang="es-GT"/>
                    </a:p>
                  </a:txBody>
                  <a:tcPr/>
                </a:tc>
                <a:tc hMerge="1">
                  <a:txBody>
                    <a:bodyPr/>
                    <a:lstStyle/>
                    <a:p>
                      <a:endParaRPr lang="es-GT"/>
                    </a:p>
                  </a:txBody>
                  <a:tcPr/>
                </a:tc>
              </a:tr>
              <a:tr h="677338">
                <a:tc>
                  <a:txBody>
                    <a:bodyPr/>
                    <a:lstStyle/>
                    <a:p>
                      <a:pPr algn="ctr">
                        <a:spcAft>
                          <a:spcPts val="0"/>
                        </a:spcAft>
                      </a:pPr>
                      <a:r>
                        <a:rPr lang="en-US" sz="800">
                          <a:solidFill>
                            <a:srgbClr val="0000FF"/>
                          </a:solidFill>
                          <a:latin typeface="Arial"/>
                          <a:ea typeface="Times New Roman"/>
                          <a:cs typeface="Times New Roman"/>
                        </a:rPr>
                        <a:t>AÑO</a:t>
                      </a:r>
                      <a:endParaRPr lang="es-GT"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b="1">
                          <a:solidFill>
                            <a:srgbClr val="0000FF"/>
                          </a:solidFill>
                          <a:latin typeface="Arial"/>
                          <a:ea typeface="Times New Roman"/>
                          <a:cs typeface="Times New Roman"/>
                        </a:rPr>
                        <a:t>Población</a:t>
                      </a:r>
                      <a:r>
                        <a:rPr lang="en-US" sz="800">
                          <a:solidFill>
                            <a:srgbClr val="0000FF"/>
                          </a:solidFill>
                          <a:latin typeface="Arial"/>
                          <a:ea typeface="Times New Roman"/>
                          <a:cs typeface="Times New Roman"/>
                        </a:rPr>
                        <a:t> </a:t>
                      </a:r>
                      <a:endParaRPr lang="es-GT" sz="1200">
                        <a:latin typeface="Times New Roman"/>
                        <a:ea typeface="Times New Roman"/>
                        <a:cs typeface="Times New Roman"/>
                      </a:endParaRPr>
                    </a:p>
                    <a:p>
                      <a:pPr algn="ctr">
                        <a:spcAft>
                          <a:spcPts val="0"/>
                        </a:spcAft>
                      </a:pPr>
                      <a:r>
                        <a:rPr lang="en-US" sz="800">
                          <a:solidFill>
                            <a:srgbClr val="0000FF"/>
                          </a:solidFill>
                          <a:latin typeface="Arial"/>
                          <a:ea typeface="Times New Roman"/>
                          <a:cs typeface="Times New Roman"/>
                        </a:rPr>
                        <a:t>(Millones)</a:t>
                      </a:r>
                      <a:endParaRPr lang="es-GT"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b="1">
                          <a:solidFill>
                            <a:srgbClr val="0000FF"/>
                          </a:solidFill>
                          <a:latin typeface="Arial"/>
                          <a:ea typeface="Times New Roman"/>
                          <a:cs typeface="Times New Roman"/>
                        </a:rPr>
                        <a:t>PIB per cápita</a:t>
                      </a:r>
                      <a:r>
                        <a:rPr lang="en-US" sz="800">
                          <a:solidFill>
                            <a:srgbClr val="0000FF"/>
                          </a:solidFill>
                          <a:latin typeface="Arial"/>
                          <a:ea typeface="Times New Roman"/>
                          <a:cs typeface="Times New Roman"/>
                        </a:rPr>
                        <a:t> (USD)</a:t>
                      </a:r>
                      <a:endParaRPr lang="es-GT"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800" b="1">
                          <a:solidFill>
                            <a:srgbClr val="0000FF"/>
                          </a:solidFill>
                          <a:latin typeface="Arial"/>
                          <a:ea typeface="Times New Roman"/>
                          <a:cs typeface="Times New Roman"/>
                        </a:rPr>
                        <a:t>Tasa de Crecimiento del PIB</a:t>
                      </a:r>
                      <a:r>
                        <a:rPr lang="es-MX" sz="800">
                          <a:solidFill>
                            <a:srgbClr val="0000FF"/>
                          </a:solidFill>
                          <a:latin typeface="Arial"/>
                          <a:ea typeface="Times New Roman"/>
                          <a:cs typeface="Times New Roman"/>
                        </a:rPr>
                        <a:t> (Cambio Anual)</a:t>
                      </a:r>
                      <a:endParaRPr lang="es-GT"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b="1">
                          <a:solidFill>
                            <a:srgbClr val="0000FF"/>
                          </a:solidFill>
                          <a:latin typeface="Arial"/>
                          <a:ea typeface="Times New Roman"/>
                          <a:cs typeface="Times New Roman"/>
                        </a:rPr>
                        <a:t>Milles de Millones</a:t>
                      </a:r>
                      <a:r>
                        <a:rPr lang="en-US" sz="800">
                          <a:solidFill>
                            <a:srgbClr val="0000FF"/>
                          </a:solidFill>
                          <a:latin typeface="Arial"/>
                          <a:ea typeface="Times New Roman"/>
                          <a:cs typeface="Times New Roman"/>
                        </a:rPr>
                        <a:t> USD</a:t>
                      </a:r>
                      <a:endParaRPr lang="es-GT"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4">
                <a:tc>
                  <a:txBody>
                    <a:bodyPr/>
                    <a:lstStyle/>
                    <a:p>
                      <a:pPr algn="ctr">
                        <a:spcAft>
                          <a:spcPts val="0"/>
                        </a:spcAft>
                      </a:pPr>
                      <a:r>
                        <a:rPr lang="en-US" sz="800">
                          <a:latin typeface="Arial"/>
                          <a:ea typeface="Times New Roman"/>
                          <a:cs typeface="Times New Roman"/>
                        </a:rPr>
                        <a:t>2012</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latin typeface="Arial"/>
                          <a:ea typeface="Times New Roman"/>
                          <a:cs typeface="Times New Roman"/>
                        </a:rPr>
                        <a:t>             15.08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3,368.49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3.0%</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50.81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898">
                <a:tc>
                  <a:txBody>
                    <a:bodyPr/>
                    <a:lstStyle/>
                    <a:p>
                      <a:pPr algn="ctr">
                        <a:spcAft>
                          <a:spcPts val="0"/>
                        </a:spcAft>
                      </a:pPr>
                      <a:r>
                        <a:rPr lang="en-US" sz="800">
                          <a:latin typeface="Arial"/>
                          <a:ea typeface="Times New Roman"/>
                          <a:cs typeface="Times New Roman"/>
                        </a:rPr>
                        <a:t>2011</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latin typeface="Arial"/>
                          <a:ea typeface="Times New Roman"/>
                          <a:cs typeface="Times New Roman"/>
                        </a:rPr>
                        <a:t>             14.71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3,194.50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4.1%</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49.98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898">
                <a:tc>
                  <a:txBody>
                    <a:bodyPr/>
                    <a:lstStyle/>
                    <a:p>
                      <a:pPr algn="ctr">
                        <a:spcAft>
                          <a:spcPts val="0"/>
                        </a:spcAft>
                      </a:pPr>
                      <a:r>
                        <a:rPr lang="en-US" sz="800">
                          <a:latin typeface="Arial"/>
                          <a:ea typeface="Times New Roman"/>
                          <a:cs typeface="Times New Roman"/>
                        </a:rPr>
                        <a:t>2010</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latin typeface="Arial"/>
                          <a:ea typeface="Times New Roman"/>
                          <a:cs typeface="Times New Roman"/>
                        </a:rPr>
                        <a:t>             14.34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2,882.56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2.9%</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41.34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898">
                <a:tc>
                  <a:txBody>
                    <a:bodyPr/>
                    <a:lstStyle/>
                    <a:p>
                      <a:pPr algn="ctr">
                        <a:spcAft>
                          <a:spcPts val="0"/>
                        </a:spcAft>
                      </a:pPr>
                      <a:r>
                        <a:rPr lang="en-US" sz="800">
                          <a:latin typeface="Arial"/>
                          <a:ea typeface="Times New Roman"/>
                          <a:cs typeface="Times New Roman"/>
                        </a:rPr>
                        <a:t>2009</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latin typeface="Arial"/>
                          <a:ea typeface="Times New Roman"/>
                          <a:cs typeface="Times New Roman"/>
                        </a:rPr>
                        <a:t>             13.99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2,697.39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0.5%</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37.73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898">
                <a:tc>
                  <a:txBody>
                    <a:bodyPr/>
                    <a:lstStyle/>
                    <a:p>
                      <a:pPr algn="ctr">
                        <a:spcAft>
                          <a:spcPts val="0"/>
                        </a:spcAft>
                      </a:pPr>
                      <a:r>
                        <a:rPr lang="en-US" sz="800">
                          <a:latin typeface="Arial"/>
                          <a:ea typeface="Times New Roman"/>
                          <a:cs typeface="Times New Roman"/>
                        </a:rPr>
                        <a:t>2008</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latin typeface="Arial"/>
                          <a:ea typeface="Times New Roman"/>
                          <a:cs typeface="Times New Roman"/>
                        </a:rPr>
                        <a:t>             13.65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2,867.48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3.3%</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39.14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898">
                <a:tc>
                  <a:txBody>
                    <a:bodyPr/>
                    <a:lstStyle/>
                    <a:p>
                      <a:pPr algn="ctr">
                        <a:spcAft>
                          <a:spcPts val="0"/>
                        </a:spcAft>
                      </a:pPr>
                      <a:r>
                        <a:rPr lang="en-US" sz="800">
                          <a:latin typeface="Arial"/>
                          <a:ea typeface="Times New Roman"/>
                          <a:cs typeface="Times New Roman"/>
                        </a:rPr>
                        <a:t>2007</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latin typeface="Arial"/>
                          <a:ea typeface="Times New Roman"/>
                          <a:cs typeface="Times New Roman"/>
                        </a:rPr>
                        <a:t>             13.32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2,561.44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6.3%</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34.11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898">
                <a:tc>
                  <a:txBody>
                    <a:bodyPr/>
                    <a:lstStyle/>
                    <a:p>
                      <a:pPr algn="ctr">
                        <a:spcAft>
                          <a:spcPts val="0"/>
                        </a:spcAft>
                      </a:pPr>
                      <a:r>
                        <a:rPr lang="en-US" sz="800">
                          <a:latin typeface="Arial"/>
                          <a:ea typeface="Times New Roman"/>
                          <a:cs typeface="Times New Roman"/>
                        </a:rPr>
                        <a:t>2006</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latin typeface="Arial"/>
                          <a:ea typeface="Times New Roman"/>
                          <a:cs typeface="Times New Roman"/>
                        </a:rPr>
                        <a:t>             13.00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2,326.30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5.4%</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30.23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898">
                <a:tc>
                  <a:txBody>
                    <a:bodyPr/>
                    <a:lstStyle/>
                    <a:p>
                      <a:pPr algn="ctr">
                        <a:spcAft>
                          <a:spcPts val="0"/>
                        </a:spcAft>
                      </a:pPr>
                      <a:r>
                        <a:rPr lang="en-US" sz="800">
                          <a:latin typeface="Arial"/>
                          <a:ea typeface="Times New Roman"/>
                          <a:cs typeface="Times New Roman"/>
                        </a:rPr>
                        <a:t>2005</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latin typeface="Arial"/>
                          <a:ea typeface="Times New Roman"/>
                          <a:cs typeface="Times New Roman"/>
                        </a:rPr>
                        <a:t>             12.68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2,146.18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3.3%</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27.21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898">
                <a:tc>
                  <a:txBody>
                    <a:bodyPr/>
                    <a:lstStyle/>
                    <a:p>
                      <a:pPr algn="ctr">
                        <a:spcAft>
                          <a:spcPts val="0"/>
                        </a:spcAft>
                      </a:pPr>
                      <a:r>
                        <a:rPr lang="en-US" sz="800">
                          <a:latin typeface="Arial"/>
                          <a:ea typeface="Times New Roman"/>
                          <a:cs typeface="Times New Roman"/>
                        </a:rPr>
                        <a:t>2004</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latin typeface="Arial"/>
                          <a:ea typeface="Times New Roman"/>
                          <a:cs typeface="Times New Roman"/>
                        </a:rPr>
                        <a:t>             12.37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1,937.72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3.2%</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23.97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898">
                <a:tc>
                  <a:txBody>
                    <a:bodyPr/>
                    <a:lstStyle/>
                    <a:p>
                      <a:pPr algn="ctr">
                        <a:spcAft>
                          <a:spcPts val="0"/>
                        </a:spcAft>
                      </a:pPr>
                      <a:r>
                        <a:rPr lang="en-US" sz="800">
                          <a:latin typeface="Arial"/>
                          <a:ea typeface="Times New Roman"/>
                          <a:cs typeface="Times New Roman"/>
                        </a:rPr>
                        <a:t>2003</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latin typeface="Arial"/>
                          <a:ea typeface="Times New Roman"/>
                          <a:cs typeface="Times New Roman"/>
                        </a:rPr>
                        <a:t>             12.06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1,816.95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2.5%</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21.92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898">
                <a:tc>
                  <a:txBody>
                    <a:bodyPr/>
                    <a:lstStyle/>
                    <a:p>
                      <a:pPr algn="ctr">
                        <a:spcAft>
                          <a:spcPts val="0"/>
                        </a:spcAft>
                      </a:pPr>
                      <a:r>
                        <a:rPr lang="en-US" sz="800">
                          <a:latin typeface="Arial"/>
                          <a:ea typeface="Times New Roman"/>
                          <a:cs typeface="Times New Roman"/>
                        </a:rPr>
                        <a:t>2002</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latin typeface="Arial"/>
                          <a:ea typeface="Times New Roman"/>
                          <a:cs typeface="Times New Roman"/>
                        </a:rPr>
                        <a:t>             11.77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1,765.86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3.9%</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20.78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898">
                <a:tc>
                  <a:txBody>
                    <a:bodyPr/>
                    <a:lstStyle/>
                    <a:p>
                      <a:pPr algn="ctr">
                        <a:spcAft>
                          <a:spcPts val="0"/>
                        </a:spcAft>
                      </a:pPr>
                      <a:r>
                        <a:rPr lang="en-US" sz="800">
                          <a:latin typeface="Arial"/>
                          <a:ea typeface="Times New Roman"/>
                          <a:cs typeface="Times New Roman"/>
                        </a:rPr>
                        <a:t>2001</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latin typeface="Arial"/>
                          <a:ea typeface="Times New Roman"/>
                          <a:cs typeface="Times New Roman"/>
                        </a:rPr>
                        <a:t>             11.48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1,629.31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2.3%</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18.70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898">
                <a:tc>
                  <a:txBody>
                    <a:bodyPr/>
                    <a:lstStyle/>
                    <a:p>
                      <a:pPr algn="ctr">
                        <a:spcAft>
                          <a:spcPts val="0"/>
                        </a:spcAft>
                      </a:pPr>
                      <a:r>
                        <a:rPr lang="en-US" sz="800">
                          <a:latin typeface="Arial"/>
                          <a:ea typeface="Times New Roman"/>
                          <a:cs typeface="Times New Roman"/>
                        </a:rPr>
                        <a:t>2000</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latin typeface="Arial"/>
                          <a:ea typeface="Times New Roman"/>
                          <a:cs typeface="Times New Roman"/>
                        </a:rPr>
                        <a:t>             11.20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1,721.73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3.6%</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19.29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898">
                <a:tc>
                  <a:txBody>
                    <a:bodyPr/>
                    <a:lstStyle/>
                    <a:p>
                      <a:pPr algn="ctr">
                        <a:spcAft>
                          <a:spcPts val="0"/>
                        </a:spcAft>
                      </a:pPr>
                      <a:r>
                        <a:rPr lang="en-US" sz="800">
                          <a:latin typeface="Arial"/>
                          <a:ea typeface="Times New Roman"/>
                          <a:cs typeface="Times New Roman"/>
                        </a:rPr>
                        <a:t>1999</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latin typeface="Arial"/>
                          <a:ea typeface="Times New Roman"/>
                          <a:cs typeface="Times New Roman"/>
                        </a:rPr>
                        <a:t>             10.94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1,674.03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3.8%</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18.32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898">
                <a:tc>
                  <a:txBody>
                    <a:bodyPr/>
                    <a:lstStyle/>
                    <a:p>
                      <a:pPr algn="ctr">
                        <a:spcAft>
                          <a:spcPts val="0"/>
                        </a:spcAft>
                      </a:pPr>
                      <a:r>
                        <a:rPr lang="en-US" sz="800">
                          <a:latin typeface="Arial"/>
                          <a:ea typeface="Times New Roman"/>
                          <a:cs typeface="Times New Roman"/>
                        </a:rPr>
                        <a:t>1998</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latin typeface="Arial"/>
                          <a:ea typeface="Times New Roman"/>
                          <a:cs typeface="Times New Roman"/>
                        </a:rPr>
                        <a:t>             10.69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1,814.00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5.0%</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19.39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898">
                <a:tc>
                  <a:txBody>
                    <a:bodyPr/>
                    <a:lstStyle/>
                    <a:p>
                      <a:pPr algn="ctr">
                        <a:spcAft>
                          <a:spcPts val="0"/>
                        </a:spcAft>
                      </a:pPr>
                      <a:r>
                        <a:rPr lang="en-US" sz="800">
                          <a:latin typeface="Arial"/>
                          <a:ea typeface="Times New Roman"/>
                          <a:cs typeface="Times New Roman"/>
                        </a:rPr>
                        <a:t>1997</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latin typeface="Arial"/>
                          <a:ea typeface="Times New Roman"/>
                          <a:cs typeface="Times New Roman"/>
                        </a:rPr>
                        <a:t>             10.45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1,702.32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4.4%</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17.79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898">
                <a:tc>
                  <a:txBody>
                    <a:bodyPr/>
                    <a:lstStyle/>
                    <a:p>
                      <a:pPr algn="ctr">
                        <a:spcAft>
                          <a:spcPts val="0"/>
                        </a:spcAft>
                      </a:pPr>
                      <a:r>
                        <a:rPr lang="en-US" sz="800">
                          <a:latin typeface="Arial"/>
                          <a:ea typeface="Times New Roman"/>
                          <a:cs typeface="Times New Roman"/>
                        </a:rPr>
                        <a:t>1996</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latin typeface="Arial"/>
                          <a:ea typeface="Times New Roman"/>
                          <a:cs typeface="Times New Roman"/>
                        </a:rPr>
                        <a:t>             10.21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1,545.00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3.0%</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15.78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898">
                <a:tc>
                  <a:txBody>
                    <a:bodyPr/>
                    <a:lstStyle/>
                    <a:p>
                      <a:pPr algn="ctr">
                        <a:spcAft>
                          <a:spcPts val="0"/>
                        </a:spcAft>
                      </a:pPr>
                      <a:r>
                        <a:rPr lang="en-US" sz="800">
                          <a:latin typeface="Arial"/>
                          <a:ea typeface="Times New Roman"/>
                          <a:cs typeface="Times New Roman"/>
                        </a:rPr>
                        <a:t>1995</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latin typeface="Arial"/>
                          <a:ea typeface="Times New Roman"/>
                          <a:cs typeface="Times New Roman"/>
                        </a:rPr>
                        <a:t>               9.98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1,468.06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4.9%</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14.66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4">
                <a:tc>
                  <a:txBody>
                    <a:bodyPr/>
                    <a:lstStyle/>
                    <a:p>
                      <a:pPr algn="ctr">
                        <a:spcAft>
                          <a:spcPts val="0"/>
                        </a:spcAft>
                      </a:pPr>
                      <a:r>
                        <a:rPr lang="en-US" sz="800">
                          <a:latin typeface="Arial"/>
                          <a:ea typeface="Times New Roman"/>
                          <a:cs typeface="Times New Roman"/>
                        </a:rPr>
                        <a:t>1994</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latin typeface="Arial"/>
                          <a:ea typeface="Times New Roman"/>
                          <a:cs typeface="Times New Roman"/>
                        </a:rPr>
                        <a:t>               9.76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1,330.74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4.0%</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12.98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898">
                <a:tc>
                  <a:txBody>
                    <a:bodyPr/>
                    <a:lstStyle/>
                    <a:p>
                      <a:pPr algn="ctr">
                        <a:spcAft>
                          <a:spcPts val="0"/>
                        </a:spcAft>
                      </a:pPr>
                      <a:r>
                        <a:rPr lang="en-US" sz="800">
                          <a:latin typeface="Arial"/>
                          <a:ea typeface="Times New Roman"/>
                          <a:cs typeface="Times New Roman"/>
                        </a:rPr>
                        <a:t>1993</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latin typeface="Arial"/>
                          <a:ea typeface="Times New Roman"/>
                          <a:cs typeface="Times New Roman"/>
                        </a:rPr>
                        <a:t>               9.53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             1,195.90 </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latin typeface="Arial"/>
                          <a:ea typeface="Times New Roman"/>
                          <a:cs typeface="Times New Roman"/>
                        </a:rPr>
                        <a:t>3.9%</a:t>
                      </a:r>
                      <a:endParaRPr lang="es-GT"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dirty="0">
                          <a:latin typeface="Arial"/>
                          <a:ea typeface="Times New Roman"/>
                          <a:cs typeface="Times New Roman"/>
                        </a:rPr>
                        <a:t>                   11.40 </a:t>
                      </a:r>
                      <a:endParaRPr lang="es-GT"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2"/>
          <a:srcRect/>
          <a:stretch>
            <a:fillRect/>
          </a:stretch>
        </p:blipFill>
        <p:spPr bwMode="auto">
          <a:xfrm>
            <a:off x="714348" y="714356"/>
            <a:ext cx="7858180" cy="578647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476250"/>
            <a:ext cx="8229600" cy="5619750"/>
          </a:xfrm>
        </p:spPr>
        <p:txBody>
          <a:bodyPr>
            <a:normAutofit fontScale="92500" lnSpcReduction="10000"/>
          </a:bodyPr>
          <a:lstStyle/>
          <a:p>
            <a:pPr marL="274320" indent="-274320" algn="ctr" fontAlgn="auto">
              <a:spcAft>
                <a:spcPts val="0"/>
              </a:spcAft>
              <a:buFont typeface="Wingdings 2"/>
              <a:buNone/>
              <a:defRPr/>
            </a:pPr>
            <a:r>
              <a:rPr lang="es-ES" sz="3000" b="1" i="1" u="sng" dirty="0" smtClean="0"/>
              <a:t>El producto nacional bruto (PNB)</a:t>
            </a:r>
            <a:endParaRPr lang="es-ES" sz="3000" dirty="0" smtClean="0"/>
          </a:p>
          <a:p>
            <a:pPr marL="274320" indent="-274320" fontAlgn="auto">
              <a:spcAft>
                <a:spcPts val="0"/>
              </a:spcAft>
              <a:buFont typeface="Wingdings 2"/>
              <a:buChar char=""/>
              <a:defRPr/>
            </a:pPr>
            <a:r>
              <a:rPr lang="es-ES" dirty="0" smtClean="0"/>
              <a:t>Solo se incluyen los productos o servicios obtenidos por factores productivos residentes en el país de medición y la actividad económica anual.</a:t>
            </a:r>
          </a:p>
          <a:p>
            <a:pPr marL="274320" indent="-274320" fontAlgn="auto">
              <a:spcAft>
                <a:spcPts val="0"/>
              </a:spcAft>
              <a:buFont typeface="Wingdings 2"/>
              <a:buChar char=""/>
              <a:defRPr/>
            </a:pPr>
            <a:r>
              <a:rPr lang="es-ES" dirty="0" smtClean="0"/>
              <a:t>El PNB proporciona una medida de la producción obtenida por la totalidad de los sectores económicos (agricultura, industria, servicios).</a:t>
            </a:r>
          </a:p>
          <a:p>
            <a:pPr marL="274320" indent="-274320" fontAlgn="auto">
              <a:spcAft>
                <a:spcPts val="0"/>
              </a:spcAft>
              <a:buFont typeface="Wingdings 2"/>
              <a:buChar char=""/>
              <a:defRPr/>
            </a:pPr>
            <a:r>
              <a:rPr lang="es-ES" dirty="0" smtClean="0"/>
              <a:t>En economías cerradas, es decir economía que no tienen ningún contacto con el resto del mundo, el PNB coincide con el Producto Interno Bruto (PIB).</a:t>
            </a:r>
          </a:p>
          <a:p>
            <a:pPr marL="274320" indent="-274320" fontAlgn="auto">
              <a:spcAft>
                <a:spcPts val="0"/>
              </a:spcAft>
              <a:buFont typeface="Wingdings 2"/>
              <a:buChar char=""/>
              <a:defRPr/>
            </a:pPr>
            <a:r>
              <a:rPr lang="es-ES" dirty="0" smtClean="0"/>
              <a:t>En economías abiertas al exterior podemos obtener el PNB a través del PIB.</a:t>
            </a:r>
          </a:p>
          <a:p>
            <a:pPr marL="274320" indent="-274320" fontAlgn="auto">
              <a:spcAft>
                <a:spcPts val="0"/>
              </a:spcAft>
              <a:buFont typeface="Wingdings 2"/>
              <a:buChar char=""/>
              <a:defRPr/>
            </a:pPr>
            <a:r>
              <a:rPr lang="es-ES" dirty="0" smtClean="0"/>
              <a:t>PNB ignora los aspectos cualitativos del nivel de vida, por lo que ciertos economistas distinguen el "bienestar nacional bruto" del producto nacional bruto.</a:t>
            </a:r>
          </a:p>
          <a:p>
            <a:pPr marL="274320" indent="-274320" fontAlgn="auto">
              <a:spcAft>
                <a:spcPts val="0"/>
              </a:spcAft>
              <a:buFont typeface="Wingdings 2"/>
              <a:buNone/>
              <a:defRPr/>
            </a:pP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a:srcRect/>
          <a:stretch>
            <a:fillRect/>
          </a:stretch>
        </p:blipFill>
        <p:spPr bwMode="auto">
          <a:xfrm>
            <a:off x="1857356" y="1714488"/>
            <a:ext cx="6143668" cy="4363031"/>
          </a:xfrm>
          <a:prstGeom prst="rect">
            <a:avLst/>
          </a:prstGeom>
          <a:noFill/>
          <a:ln w="9525">
            <a:noFill/>
            <a:miter lim="800000"/>
            <a:headEnd/>
            <a:tailEnd/>
          </a:ln>
        </p:spPr>
      </p:pic>
      <p:sp>
        <p:nvSpPr>
          <p:cNvPr id="5" name="4 CuadroTexto"/>
          <p:cNvSpPr txBox="1"/>
          <p:nvPr/>
        </p:nvSpPr>
        <p:spPr>
          <a:xfrm>
            <a:off x="1071538" y="571480"/>
            <a:ext cx="3571900" cy="923330"/>
          </a:xfrm>
          <a:prstGeom prst="rect">
            <a:avLst/>
          </a:prstGeom>
          <a:noFill/>
        </p:spPr>
        <p:txBody>
          <a:bodyPr wrap="square" rtlCol="0">
            <a:spAutoFit/>
          </a:bodyPr>
          <a:lstStyle/>
          <a:p>
            <a:r>
              <a:rPr lang="es-GT" dirty="0" smtClean="0"/>
              <a:t>GUANTEMALA</a:t>
            </a:r>
          </a:p>
          <a:p>
            <a:r>
              <a:rPr lang="es-GT" dirty="0" smtClean="0"/>
              <a:t>PRODUCTO NACIONAL BRUTO</a:t>
            </a:r>
          </a:p>
          <a:p>
            <a:r>
              <a:rPr lang="es-GT" dirty="0" smtClean="0"/>
              <a:t>1992 - 2011</a:t>
            </a:r>
            <a:endParaRPr lang="es-GT"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140</TotalTime>
  <Words>1175</Words>
  <Application>Microsoft Office PowerPoint</Application>
  <PresentationFormat>Presentación en pantalla (4:3)</PresentationFormat>
  <Paragraphs>210</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Papel</vt:lpstr>
      <vt:lpstr>Universidad de San  Carlos de Guatemala</vt:lpstr>
      <vt:lpstr>Producto Interno Bruto</vt:lpstr>
      <vt:lpstr>Diapositiva 3</vt:lpstr>
      <vt:lpstr>Diapositiva 4</vt:lpstr>
      <vt:lpstr>Diapositiva 5</vt:lpstr>
      <vt:lpstr>Diapositiva 6</vt:lpstr>
      <vt:lpstr>Diapositiva 7</vt:lpstr>
      <vt:lpstr>Diapositiva 8</vt:lpstr>
      <vt:lpstr>Diapositiva 9</vt:lpstr>
      <vt:lpstr>Diapositiva 10</vt:lpstr>
      <vt:lpstr>Remesas Familiares</vt:lpstr>
      <vt:lpstr>Tipos de remesas</vt:lpstr>
      <vt:lpstr>Diapositiva 13</vt:lpstr>
      <vt:lpstr>Diapositiva 14</vt:lpstr>
      <vt:lpstr>Ahorro Interno</vt:lpstr>
      <vt:lpstr>Diapositiva 16</vt:lpstr>
      <vt:lpstr>Diapositiva 17</vt:lpstr>
      <vt:lpstr>Diapositiva 18</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David</cp:lastModifiedBy>
  <cp:revision>15</cp:revision>
  <dcterms:created xsi:type="dcterms:W3CDTF">2013-10-04T22:34:51Z</dcterms:created>
  <dcterms:modified xsi:type="dcterms:W3CDTF">2013-10-05T15:04:20Z</dcterms:modified>
</cp:coreProperties>
</file>