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70" r:id="rId6"/>
    <p:sldId id="264" r:id="rId7"/>
    <p:sldId id="265" r:id="rId8"/>
    <p:sldId id="269" r:id="rId9"/>
    <p:sldId id="267" r:id="rId10"/>
    <p:sldId id="268" r:id="rId11"/>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BB17ED3-303B-48CB-BBE2-FA7CBD2AEB09}" type="datetimeFigureOut">
              <a:rPr lang="es-GT" smtClean="0"/>
              <a:t>04/10/2013</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BB17ED3-303B-48CB-BBE2-FA7CBD2AEB09}" type="datetimeFigureOut">
              <a:rPr lang="es-GT" smtClean="0"/>
              <a:t>04/10/2013</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BB17ED3-303B-48CB-BBE2-FA7CBD2AEB09}" type="datetimeFigureOut">
              <a:rPr lang="es-GT" smtClean="0"/>
              <a:t>04/10/2013</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B17ED3-303B-48CB-BBE2-FA7CBD2AEB09}" type="datetimeFigureOut">
              <a:rPr lang="es-GT" smtClean="0"/>
              <a:t>04/10/2013</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CBB17ED3-303B-48CB-BBE2-FA7CBD2AEB09}" type="datetimeFigureOut">
              <a:rPr lang="es-GT" smtClean="0"/>
              <a:t>04/10/2013</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BB17ED3-303B-48CB-BBE2-FA7CBD2AEB09}" type="datetimeFigureOut">
              <a:rPr lang="es-GT" smtClean="0"/>
              <a:t>04/10/2013</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B7AA5E30-6DE3-48AC-895C-8F2FB7025E24}" type="slidenum">
              <a:rPr lang="es-GT" smtClean="0"/>
              <a:t>‹Nº›</a:t>
            </a:fld>
            <a:endParaRPr lang="es-GT"/>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BB17ED3-303B-48CB-BBE2-FA7CBD2AEB09}" type="datetimeFigureOut">
              <a:rPr lang="es-GT" smtClean="0"/>
              <a:t>04/10/2013</a:t>
            </a:fld>
            <a:endParaRPr lang="es-GT"/>
          </a:p>
        </p:txBody>
      </p:sp>
      <p:sp>
        <p:nvSpPr>
          <p:cNvPr id="8" name="Footer Placeholder 7"/>
          <p:cNvSpPr>
            <a:spLocks noGrp="1"/>
          </p:cNvSpPr>
          <p:nvPr>
            <p:ph type="ftr" sz="quarter" idx="11"/>
          </p:nvPr>
        </p:nvSpPr>
        <p:spPr/>
        <p:txBody>
          <a:bodyPr/>
          <a:lstStyle/>
          <a:p>
            <a:endParaRPr lang="es-GT"/>
          </a:p>
        </p:txBody>
      </p:sp>
      <p:sp>
        <p:nvSpPr>
          <p:cNvPr id="9" name="Slide Number Placeholder 8"/>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BB17ED3-303B-48CB-BBE2-FA7CBD2AEB09}" type="datetimeFigureOut">
              <a:rPr lang="es-GT" smtClean="0"/>
              <a:t>04/10/2013</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17ED3-303B-48CB-BBE2-FA7CBD2AEB09}" type="datetimeFigureOut">
              <a:rPr lang="es-GT" smtClean="0"/>
              <a:t>04/10/2013</a:t>
            </a:fld>
            <a:endParaRPr lang="es-GT"/>
          </a:p>
        </p:txBody>
      </p:sp>
      <p:sp>
        <p:nvSpPr>
          <p:cNvPr id="3" name="Footer Placeholder 2"/>
          <p:cNvSpPr>
            <a:spLocks noGrp="1"/>
          </p:cNvSpPr>
          <p:nvPr>
            <p:ph type="ftr" sz="quarter" idx="11"/>
          </p:nvPr>
        </p:nvSpPr>
        <p:spPr/>
        <p:txBody>
          <a:bodyPr/>
          <a:lstStyle/>
          <a:p>
            <a:endParaRPr lang="es-GT"/>
          </a:p>
        </p:txBody>
      </p:sp>
      <p:sp>
        <p:nvSpPr>
          <p:cNvPr id="4" name="Slide Number Placeholder 3"/>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CBB17ED3-303B-48CB-BBE2-FA7CBD2AEB09}" type="datetimeFigureOut">
              <a:rPr lang="es-GT" smtClean="0"/>
              <a:t>04/10/2013</a:t>
            </a:fld>
            <a:endParaRPr lang="es-G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G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7AA5E30-6DE3-48AC-895C-8F2FB7025E24}" type="slidenum">
              <a:rPr lang="es-GT" smtClean="0"/>
              <a:t>‹Nº›</a:t>
            </a:fld>
            <a:endParaRPr lang="es-G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BB17ED3-303B-48CB-BBE2-FA7CBD2AEB09}" type="datetimeFigureOut">
              <a:rPr lang="es-GT" smtClean="0"/>
              <a:t>04/10/2013</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B7AA5E30-6DE3-48AC-895C-8F2FB7025E24}" type="slidenum">
              <a:rPr lang="es-GT" smtClean="0"/>
              <a:t>‹Nº›</a:t>
            </a:fld>
            <a:endParaRPr lang="es-G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BB17ED3-303B-48CB-BBE2-FA7CBD2AEB09}" type="datetimeFigureOut">
              <a:rPr lang="es-GT" smtClean="0"/>
              <a:t>04/10/2013</a:t>
            </a:fld>
            <a:endParaRPr lang="es-G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G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7AA5E30-6DE3-48AC-895C-8F2FB7025E24}" type="slidenum">
              <a:rPr lang="es-GT" smtClean="0"/>
              <a:t>‹Nº›</a:t>
            </a:fld>
            <a:endParaRPr lang="es-G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google.com.gt/url?sa=i&amp;rct=j&amp;q=&amp;esrc=s&amp;frm=1&amp;source=images&amp;cd=&amp;cad=rja&amp;docid=Vb4CKA5H_NmkCM&amp;tbnid=yT_RFIOeiSYTkM:&amp;ved=0CAUQjRw&amp;url=http://www.fundacionpantaleon.org/es/educacion&amp;ei=jkJOUvqnAZG89QSB3oCgBw&amp;bvm=bv.53537100,d.eWU&amp;psig=AFQjCNH0b629IaVZkNDZJC9_nKWypI1YKA&amp;ust=1380946829847601" TargetMode="External"/><Relationship Id="rId1" Type="http://schemas.openxmlformats.org/officeDocument/2006/relationships/slideLayout" Target="../slideLayouts/slideLayout1.xml"/><Relationship Id="rId6" Type="http://schemas.openxmlformats.org/officeDocument/2006/relationships/hyperlink" Target="http://www.google.com.gt/url?sa=i&amp;rct=j&amp;q=&amp;esrc=s&amp;frm=1&amp;source=images&amp;cd=&amp;cad=rja&amp;docid=CrbxhmU7KOi34M&amp;tbnid=IlKPCq65SixIzM:&amp;ved=0CAUQjRw&amp;url=http://www.eleconomista.net/actualidad/118923-desercion-de-guia-telefonica-por-extorsiones-en-guatemala.html&amp;ei=nENOUufUEovk9gSusYG4CQ&amp;bvm=bv.53537100,d.eWU&amp;psig=AFQjCNGT9U6c8rbeXEIp-UrWPyP-9xyYxw&amp;ust=1380947186556462" TargetMode="External"/><Relationship Id="rId5" Type="http://schemas.openxmlformats.org/officeDocument/2006/relationships/image" Target="../media/image4.jpeg"/><Relationship Id="rId4" Type="http://schemas.openxmlformats.org/officeDocument/2006/relationships/hyperlink" Target="http://www.google.com.gt/url?sa=i&amp;rct=j&amp;q=&amp;esrc=s&amp;frm=1&amp;source=images&amp;cd=&amp;cad=rja&amp;docid=7V87J3VNbJnOrM&amp;tbnid=KlGIk2NGOSr5rM:&amp;ved=0CAUQjRw&amp;url=http://ecomexicosocial.blogspot.com/2012/02/salud-publica-en-mexico.html&amp;ei=H0NOUqrRNZTA9gS_3oCQBA&amp;bvm=bv.53537100,d.eWU&amp;psig=AFQjCNF6liumnFNoZou5Rsh0Y2yJWy-aOg&amp;ust=13809470095660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548680"/>
            <a:ext cx="7772400" cy="893961"/>
          </a:xfrm>
        </p:spPr>
        <p:txBody>
          <a:bodyPr>
            <a:normAutofit/>
          </a:bodyPr>
          <a:lstStyle/>
          <a:p>
            <a:pPr algn="ctr"/>
            <a:r>
              <a:rPr lang="es-GT" dirty="0" smtClean="0"/>
              <a:t>PRESUPUESTO GENERAL DE LA NACION </a:t>
            </a:r>
            <a:endParaRPr lang="es-GT" dirty="0"/>
          </a:p>
        </p:txBody>
      </p:sp>
      <p:sp>
        <p:nvSpPr>
          <p:cNvPr id="3" name="2 Subtítulo"/>
          <p:cNvSpPr>
            <a:spLocks noGrp="1"/>
          </p:cNvSpPr>
          <p:nvPr>
            <p:ph type="subTitle" idx="1"/>
          </p:nvPr>
        </p:nvSpPr>
        <p:spPr>
          <a:xfrm>
            <a:off x="1259632" y="1700808"/>
            <a:ext cx="6480720" cy="3384376"/>
          </a:xfrm>
        </p:spPr>
        <p:txBody>
          <a:bodyPr>
            <a:noAutofit/>
          </a:bodyPr>
          <a:lstStyle/>
          <a:p>
            <a:pPr algn="just"/>
            <a:r>
              <a:rPr lang="es-GT" sz="2400" b="1" dirty="0">
                <a:solidFill>
                  <a:schemeClr val="tx1"/>
                </a:solidFill>
              </a:rPr>
              <a:t>E</a:t>
            </a:r>
            <a:r>
              <a:rPr lang="es-GT" sz="2400" b="1" dirty="0" smtClean="0">
                <a:solidFill>
                  <a:schemeClr val="tx1"/>
                </a:solidFill>
              </a:rPr>
              <a:t>s </a:t>
            </a:r>
            <a:r>
              <a:rPr lang="es-GT" sz="2400" b="1" dirty="0">
                <a:solidFill>
                  <a:schemeClr val="tx1"/>
                </a:solidFill>
              </a:rPr>
              <a:t>la herramienta que le permite al sector público cumplir con la producción de bienes y servicios públicos para satisfacción de las necesidades de la población de conformidad con el rol asignado al Estado en la economía y sociedad del país. </a:t>
            </a:r>
          </a:p>
        </p:txBody>
      </p:sp>
    </p:spTree>
    <p:extLst>
      <p:ext uri="{BB962C8B-B14F-4D97-AF65-F5344CB8AC3E}">
        <p14:creationId xmlns:p14="http://schemas.microsoft.com/office/powerpoint/2010/main" val="18904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2400" cy="928694"/>
          </a:xfrm>
        </p:spPr>
        <p:txBody>
          <a:bodyPr>
            <a:normAutofit fontScale="90000"/>
          </a:bodyPr>
          <a:lstStyle/>
          <a:p>
            <a:pPr algn="l"/>
            <a:r>
              <a:rPr lang="es-PE" dirty="0"/>
              <a:t>A nivel Macroeconómico: </a:t>
            </a:r>
            <a:r>
              <a:rPr lang="es-GT" dirty="0"/>
              <a:t/>
            </a:r>
            <a:br>
              <a:rPr lang="es-GT" dirty="0"/>
            </a:br>
            <a:endParaRPr lang="es-GT" dirty="0"/>
          </a:p>
        </p:txBody>
      </p:sp>
      <p:sp>
        <p:nvSpPr>
          <p:cNvPr id="3" name="2 Subtítulo"/>
          <p:cNvSpPr>
            <a:spLocks noGrp="1"/>
          </p:cNvSpPr>
          <p:nvPr>
            <p:ph type="subTitle" idx="1"/>
          </p:nvPr>
        </p:nvSpPr>
        <p:spPr>
          <a:xfrm>
            <a:off x="714348" y="1714488"/>
            <a:ext cx="7500990" cy="3000396"/>
          </a:xfrm>
        </p:spPr>
        <p:txBody>
          <a:bodyPr>
            <a:normAutofit fontScale="92500" lnSpcReduction="20000"/>
          </a:bodyPr>
          <a:lstStyle/>
          <a:p>
            <a:pPr marL="342900" lvl="0" indent="-342900" algn="l">
              <a:buFont typeface="Wingdings" panose="020B0604020202020204" pitchFamily="2" charset="2"/>
              <a:buChar char="§"/>
            </a:pPr>
            <a:r>
              <a:rPr lang="es-ES" sz="2400" dirty="0">
                <a:solidFill>
                  <a:schemeClr val="tx1"/>
                </a:solidFill>
              </a:rPr>
              <a:t>Aumento de la recaudación de </a:t>
            </a:r>
            <a:r>
              <a:rPr lang="es-ES" sz="2400" dirty="0" smtClean="0">
                <a:solidFill>
                  <a:schemeClr val="tx1"/>
                </a:solidFill>
              </a:rPr>
              <a:t>impuestos</a:t>
            </a:r>
            <a:r>
              <a:rPr lang="es-ES" sz="2400" dirty="0" smtClean="0">
                <a:solidFill>
                  <a:schemeClr val="tx1"/>
                </a:solidFill>
              </a:rPr>
              <a:t>.</a:t>
            </a:r>
          </a:p>
          <a:p>
            <a:pPr marL="342900" lvl="0" indent="-342900" algn="l">
              <a:buFont typeface="Wingdings" panose="020B0604020202020204" pitchFamily="2" charset="2"/>
              <a:buChar char="§"/>
            </a:pPr>
            <a:endParaRPr lang="es-ES" sz="2400" dirty="0" smtClean="0">
              <a:solidFill>
                <a:schemeClr val="tx1"/>
              </a:solidFill>
            </a:endParaRPr>
          </a:p>
          <a:p>
            <a:pPr marL="342900" lvl="0" indent="-342900" algn="l">
              <a:buFont typeface="Wingdings" panose="020B0604020202020204" pitchFamily="2" charset="2"/>
              <a:buChar char="§"/>
            </a:pPr>
            <a:r>
              <a:rPr lang="es-ES" sz="2400" dirty="0" smtClean="0">
                <a:solidFill>
                  <a:schemeClr val="tx1"/>
                </a:solidFill>
              </a:rPr>
              <a:t>Estimaciones </a:t>
            </a:r>
            <a:r>
              <a:rPr lang="es-ES" sz="2400" dirty="0">
                <a:solidFill>
                  <a:schemeClr val="tx1"/>
                </a:solidFill>
              </a:rPr>
              <a:t>de una leve devaluación en nuestra moneda. </a:t>
            </a:r>
            <a:endParaRPr lang="es-ES" sz="2400" dirty="0" smtClean="0">
              <a:solidFill>
                <a:schemeClr val="tx1"/>
              </a:solidFill>
            </a:endParaRPr>
          </a:p>
          <a:p>
            <a:pPr marL="342900" lvl="0" indent="-342900" algn="l">
              <a:buFont typeface="Wingdings" panose="020B0604020202020204" pitchFamily="2" charset="2"/>
              <a:buChar char="§"/>
            </a:pPr>
            <a:endParaRPr lang="es-ES" sz="2400" dirty="0" smtClean="0">
              <a:solidFill>
                <a:schemeClr val="tx1"/>
              </a:solidFill>
            </a:endParaRPr>
          </a:p>
          <a:p>
            <a:pPr marL="342900" indent="-342900" algn="l">
              <a:buFont typeface="Wingdings" panose="020B0604020202020204" pitchFamily="2" charset="2"/>
              <a:buChar char="§"/>
            </a:pPr>
            <a:r>
              <a:rPr lang="es-ES" sz="2400" dirty="0">
                <a:solidFill>
                  <a:schemeClr val="tx1"/>
                </a:solidFill>
              </a:rPr>
              <a:t>Recuperar la credibilidad ante empresas extranjeras para que inviertan en el país. </a:t>
            </a:r>
            <a:endParaRPr lang="es-GT" sz="2400" dirty="0">
              <a:solidFill>
                <a:schemeClr val="tx1"/>
              </a:solidFill>
            </a:endParaRPr>
          </a:p>
          <a:p>
            <a:pPr lvl="0" algn="l">
              <a:buFont typeface="Arial" pitchFamily="34" charset="0"/>
              <a:buChar char="•"/>
            </a:pPr>
            <a:endParaRPr lang="es-GT" dirty="0"/>
          </a:p>
          <a:p>
            <a:pPr lvl="0" algn="l"/>
            <a:endParaRPr lang="es-GT" dirty="0"/>
          </a:p>
          <a:p>
            <a:endParaRPr lang="es-GT" dirty="0"/>
          </a:p>
        </p:txBody>
      </p:sp>
    </p:spTree>
    <p:extLst>
      <p:ext uri="{BB962C8B-B14F-4D97-AF65-F5344CB8AC3E}">
        <p14:creationId xmlns:p14="http://schemas.microsoft.com/office/powerpoint/2010/main" val="2142773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7520940" cy="548640"/>
          </a:xfrm>
        </p:spPr>
        <p:txBody>
          <a:bodyPr/>
          <a:lstStyle/>
          <a:p>
            <a:r>
              <a:rPr lang="es-GT" dirty="0" smtClean="0"/>
              <a:t>COMFORMADO POR:</a:t>
            </a:r>
            <a:endParaRPr lang="es-GT" dirty="0"/>
          </a:p>
        </p:txBody>
      </p:sp>
      <p:sp>
        <p:nvSpPr>
          <p:cNvPr id="3" name="2 Marcador de contenido"/>
          <p:cNvSpPr>
            <a:spLocks noGrp="1"/>
          </p:cNvSpPr>
          <p:nvPr>
            <p:ph idx="1"/>
          </p:nvPr>
        </p:nvSpPr>
        <p:spPr>
          <a:xfrm>
            <a:off x="611560" y="1340769"/>
            <a:ext cx="8064896" cy="3960440"/>
          </a:xfrm>
        </p:spPr>
        <p:txBody>
          <a:bodyPr>
            <a:normAutofit/>
          </a:bodyPr>
          <a:lstStyle/>
          <a:p>
            <a:r>
              <a:rPr lang="es-GT" sz="2000" dirty="0" smtClean="0"/>
              <a:t>INGRESOS</a:t>
            </a:r>
          </a:p>
          <a:p>
            <a:pPr marL="400050" lvl="1" indent="0" algn="just">
              <a:buNone/>
            </a:pPr>
            <a:r>
              <a:rPr lang="es-ES" sz="2000" dirty="0" smtClean="0"/>
              <a:t>El Estado recibe, con el presupuesto público, ingresos por:</a:t>
            </a:r>
          </a:p>
          <a:p>
            <a:pPr marL="914400" lvl="1" indent="-514350" algn="just">
              <a:buFont typeface="Wingdings" panose="05000000000000000000" pitchFamily="2" charset="2"/>
              <a:buChar char="v"/>
            </a:pPr>
            <a:r>
              <a:rPr lang="es-ES" sz="2000" dirty="0" smtClean="0"/>
              <a:t>Cobro de impuestos</a:t>
            </a:r>
          </a:p>
          <a:p>
            <a:pPr marL="914400" lvl="1" indent="-514350" algn="just">
              <a:buFont typeface="Wingdings" panose="05000000000000000000" pitchFamily="2" charset="2"/>
              <a:buChar char="v"/>
            </a:pPr>
            <a:r>
              <a:rPr lang="es-ES" sz="2000" dirty="0"/>
              <a:t>V</a:t>
            </a:r>
            <a:r>
              <a:rPr lang="es-ES" sz="2000" dirty="0" smtClean="0"/>
              <a:t>enta de bienes producidos por empresas públicas</a:t>
            </a:r>
          </a:p>
          <a:p>
            <a:pPr marL="914400" lvl="1" indent="-514350" algn="just">
              <a:buFont typeface="Wingdings" panose="05000000000000000000" pitchFamily="2" charset="2"/>
              <a:buChar char="v"/>
            </a:pPr>
            <a:r>
              <a:rPr lang="es-ES" sz="2000" dirty="0"/>
              <a:t>V</a:t>
            </a:r>
            <a:r>
              <a:rPr lang="es-ES" sz="2000" dirty="0" smtClean="0"/>
              <a:t>entas o alquileres de propiedades</a:t>
            </a:r>
          </a:p>
          <a:p>
            <a:pPr marL="914400" lvl="1" indent="-514350" algn="just">
              <a:buFont typeface="Wingdings" panose="05000000000000000000" pitchFamily="2" charset="2"/>
              <a:buChar char="v"/>
            </a:pPr>
            <a:r>
              <a:rPr lang="es-ES" sz="2000" dirty="0" smtClean="0"/>
              <a:t>Multas impuestas o por emisión de bonos u obtención de créditos, entre otros.</a:t>
            </a:r>
          </a:p>
          <a:p>
            <a:pPr marL="400050" lvl="1" indent="0" algn="just">
              <a:buNone/>
            </a:pPr>
            <a:r>
              <a:rPr lang="es-ES" sz="2000" dirty="0" smtClean="0"/>
              <a:t> Con los ingresos, los gobiernos pueden realizar sus gastos, sus inversiones, etc.</a:t>
            </a:r>
            <a:endParaRPr lang="es-GT" sz="2000" dirty="0"/>
          </a:p>
        </p:txBody>
      </p:sp>
    </p:spTree>
    <p:extLst>
      <p:ext uri="{BB962C8B-B14F-4D97-AF65-F5344CB8AC3E}">
        <p14:creationId xmlns:p14="http://schemas.microsoft.com/office/powerpoint/2010/main" val="412539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520940" cy="548640"/>
          </a:xfrm>
        </p:spPr>
        <p:txBody>
          <a:bodyPr/>
          <a:lstStyle/>
          <a:p>
            <a:r>
              <a:rPr lang="es-GT" dirty="0" smtClean="0"/>
              <a:t>GASTOS</a:t>
            </a:r>
            <a:endParaRPr lang="es-GT" dirty="0"/>
          </a:p>
        </p:txBody>
      </p:sp>
      <p:sp>
        <p:nvSpPr>
          <p:cNvPr id="3" name="2 Marcador de contenido"/>
          <p:cNvSpPr>
            <a:spLocks noGrp="1"/>
          </p:cNvSpPr>
          <p:nvPr>
            <p:ph idx="1"/>
          </p:nvPr>
        </p:nvSpPr>
        <p:spPr>
          <a:xfrm>
            <a:off x="827584" y="1124744"/>
            <a:ext cx="7560840" cy="2880320"/>
          </a:xfrm>
        </p:spPr>
        <p:txBody>
          <a:bodyPr>
            <a:noAutofit/>
          </a:bodyPr>
          <a:lstStyle/>
          <a:p>
            <a:pPr algn="just">
              <a:buFont typeface="Wingdings" panose="020B0604020202020204" pitchFamily="2" charset="2"/>
              <a:buChar char="§"/>
            </a:pPr>
            <a:r>
              <a:rPr lang="es-GT" sz="2400" b="0" dirty="0" smtClean="0"/>
              <a:t>E</a:t>
            </a:r>
            <a:r>
              <a:rPr lang="es-GT" sz="2400" b="0" dirty="0" smtClean="0">
                <a:effectLst/>
              </a:rPr>
              <a:t>rogación o salida de dinero originada en una empresa o entidad estatal, hace parte del gasto público.</a:t>
            </a:r>
          </a:p>
          <a:p>
            <a:pPr algn="just">
              <a:buFont typeface="Wingdings" panose="020B0604020202020204" pitchFamily="2" charset="2"/>
              <a:buChar char="§"/>
            </a:pPr>
            <a:r>
              <a:rPr lang="es-GT" sz="2400" b="0" dirty="0" smtClean="0">
                <a:effectLst/>
              </a:rPr>
              <a:t>Dentro del gasto público están los gastos de </a:t>
            </a:r>
            <a:r>
              <a:rPr lang="es-GT" sz="2400" b="0" dirty="0" smtClean="0">
                <a:effectLst/>
              </a:rPr>
              <a:t>inversión, los </a:t>
            </a:r>
            <a:r>
              <a:rPr lang="es-GT" sz="2400" b="0" dirty="0" smtClean="0">
                <a:effectLst/>
              </a:rPr>
              <a:t>gastos de funcionamiento y los gastos destinados al servicio de la deuda tanto interna como externa, esto es al pago de intereses y amortización de capital.</a:t>
            </a:r>
            <a:br>
              <a:rPr lang="es-GT" sz="2400" b="0" dirty="0" smtClean="0">
                <a:effectLst/>
              </a:rPr>
            </a:br>
            <a:r>
              <a:rPr lang="es-GT" sz="2400" b="0" dirty="0" smtClean="0">
                <a:effectLst/>
              </a:rPr>
              <a:t/>
            </a:r>
            <a:br>
              <a:rPr lang="es-GT" sz="2400" b="0" dirty="0" smtClean="0">
                <a:effectLst/>
              </a:rPr>
            </a:br>
            <a:endParaRPr lang="es-GT" sz="2400" b="0" dirty="0"/>
          </a:p>
        </p:txBody>
      </p:sp>
    </p:spTree>
    <p:extLst>
      <p:ext uri="{BB962C8B-B14F-4D97-AF65-F5344CB8AC3E}">
        <p14:creationId xmlns:p14="http://schemas.microsoft.com/office/powerpoint/2010/main" val="1973618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548680"/>
            <a:ext cx="7516316" cy="509736"/>
          </a:xfrm>
        </p:spPr>
        <p:txBody>
          <a:bodyPr/>
          <a:lstStyle/>
          <a:p>
            <a:r>
              <a:rPr lang="es-MX" dirty="0" smtClean="0"/>
              <a:t>Características</a:t>
            </a:r>
            <a:endParaRPr lang="es-GT" dirty="0"/>
          </a:p>
        </p:txBody>
      </p:sp>
      <p:sp>
        <p:nvSpPr>
          <p:cNvPr id="3" name="2 Marcador de contenido"/>
          <p:cNvSpPr>
            <a:spLocks noGrp="1"/>
          </p:cNvSpPr>
          <p:nvPr>
            <p:ph idx="1"/>
          </p:nvPr>
        </p:nvSpPr>
        <p:spPr>
          <a:xfrm>
            <a:off x="822960" y="1100628"/>
            <a:ext cx="7520940" cy="3984556"/>
          </a:xfrm>
        </p:spPr>
        <p:txBody>
          <a:bodyPr>
            <a:noAutofit/>
          </a:bodyPr>
          <a:lstStyle/>
          <a:p>
            <a:r>
              <a:rPr lang="es-GT" sz="2800" dirty="0"/>
              <a:t>a.	El presupuesto es un plan de operación;</a:t>
            </a:r>
          </a:p>
          <a:p>
            <a:r>
              <a:rPr lang="es-GT" sz="2800" dirty="0"/>
              <a:t>b.	Se formula en forma anticipada;</a:t>
            </a:r>
          </a:p>
          <a:p>
            <a:r>
              <a:rPr lang="es-GT" sz="2800" dirty="0"/>
              <a:t>c.	Muestra los logros esperados por la </a:t>
            </a:r>
            <a:r>
              <a:rPr lang="es-GT" sz="2800" dirty="0" smtClean="0"/>
              <a:t>administración;</a:t>
            </a:r>
            <a:endParaRPr lang="es-GT" sz="2800" dirty="0"/>
          </a:p>
          <a:p>
            <a:r>
              <a:rPr lang="es-GT" sz="2800" dirty="0"/>
              <a:t>d.	Sirve como medida estándar para comparar acontecimientos reales; y </a:t>
            </a:r>
          </a:p>
          <a:p>
            <a:r>
              <a:rPr lang="es-GT" sz="2800" dirty="0"/>
              <a:t>e.	Permite investigar y corregir las causas de las deviaciones.</a:t>
            </a:r>
          </a:p>
          <a:p>
            <a:endParaRPr lang="es-GT" sz="2800" dirty="0"/>
          </a:p>
        </p:txBody>
      </p:sp>
    </p:spTree>
    <p:extLst>
      <p:ext uri="{BB962C8B-B14F-4D97-AF65-F5344CB8AC3E}">
        <p14:creationId xmlns:p14="http://schemas.microsoft.com/office/powerpoint/2010/main" val="3260667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8229600" cy="1143000"/>
          </a:xfrm>
        </p:spPr>
        <p:txBody>
          <a:bodyPr/>
          <a:lstStyle/>
          <a:p>
            <a:r>
              <a:rPr lang="es-MX" dirty="0" smtClean="0"/>
              <a:t>Clases de Presupuesto</a:t>
            </a:r>
            <a:endParaRPr lang="es-GT" dirty="0"/>
          </a:p>
        </p:txBody>
      </p:sp>
      <p:sp>
        <p:nvSpPr>
          <p:cNvPr id="3" name="2 Marcador de contenido"/>
          <p:cNvSpPr>
            <a:spLocks noGrp="1"/>
          </p:cNvSpPr>
          <p:nvPr>
            <p:ph idx="1"/>
          </p:nvPr>
        </p:nvSpPr>
        <p:spPr>
          <a:xfrm>
            <a:off x="539552" y="1772816"/>
            <a:ext cx="8229600" cy="2836912"/>
          </a:xfrm>
        </p:spPr>
        <p:txBody>
          <a:bodyPr>
            <a:normAutofit/>
          </a:bodyPr>
          <a:lstStyle/>
          <a:p>
            <a:pPr marL="0" indent="0" algn="just">
              <a:buNone/>
            </a:pPr>
            <a:r>
              <a:rPr lang="es-GT" sz="2800" b="0" dirty="0"/>
              <a:t>La ley orgánica del presupuesto  indica que el presupuesto general de la nación se divide en presupuesto de ingresos y  presupuesto de egresos, y que este será aprobado por el Congreso de la República de Guatemala.</a:t>
            </a:r>
          </a:p>
          <a:p>
            <a:pPr algn="just"/>
            <a:endParaRPr lang="es-GT" sz="2800" b="0" dirty="0"/>
          </a:p>
        </p:txBody>
      </p:sp>
    </p:spTree>
    <p:extLst>
      <p:ext uri="{BB962C8B-B14F-4D97-AF65-F5344CB8AC3E}">
        <p14:creationId xmlns:p14="http://schemas.microsoft.com/office/powerpoint/2010/main" val="711169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04664"/>
            <a:ext cx="7772400" cy="1501908"/>
          </a:xfrm>
        </p:spPr>
        <p:txBody>
          <a:bodyPr>
            <a:normAutofit fontScale="90000"/>
          </a:bodyPr>
          <a:lstStyle/>
          <a:p>
            <a:pPr algn="ctr"/>
            <a:r>
              <a:rPr lang="es-PE" sz="3600" dirty="0"/>
              <a:t>Función dentro de la economía de un país:</a:t>
            </a:r>
            <a:r>
              <a:rPr lang="es-GT" dirty="0"/>
              <a:t/>
            </a:r>
            <a:br>
              <a:rPr lang="es-GT" dirty="0"/>
            </a:br>
            <a:endParaRPr lang="es-GT" dirty="0"/>
          </a:p>
        </p:txBody>
      </p:sp>
      <p:sp>
        <p:nvSpPr>
          <p:cNvPr id="3" name="2 Subtítulo"/>
          <p:cNvSpPr>
            <a:spLocks noGrp="1"/>
          </p:cNvSpPr>
          <p:nvPr>
            <p:ph type="subTitle" idx="1"/>
          </p:nvPr>
        </p:nvSpPr>
        <p:spPr>
          <a:xfrm>
            <a:off x="611560" y="1772816"/>
            <a:ext cx="7200928" cy="3638560"/>
          </a:xfrm>
        </p:spPr>
        <p:txBody>
          <a:bodyPr>
            <a:normAutofit/>
          </a:bodyPr>
          <a:lstStyle/>
          <a:p>
            <a:pPr algn="just"/>
            <a:r>
              <a:rPr lang="es-PE" sz="2400" b="1" dirty="0">
                <a:solidFill>
                  <a:schemeClr val="tx1"/>
                </a:solidFill>
              </a:rPr>
              <a:t>E</a:t>
            </a:r>
            <a:r>
              <a:rPr lang="es-ES" sz="2400" b="1" dirty="0">
                <a:solidFill>
                  <a:schemeClr val="tx1"/>
                </a:solidFill>
              </a:rPr>
              <a:t>n el presupuesto público encontramos la utilización que el gobierno hace de los impuestos que pagamos, el gasto que realizarán las entidades públicas, el crecimiento de la deuda pública, en otras palabras, cómo el presupuesto va a afectar la economía del </a:t>
            </a:r>
            <a:r>
              <a:rPr lang="es-ES" sz="2400" b="1" dirty="0" smtClean="0">
                <a:solidFill>
                  <a:schemeClr val="tx1"/>
                </a:solidFill>
              </a:rPr>
              <a:t>país.</a:t>
            </a:r>
            <a:endParaRPr lang="es-GT" sz="2400" b="1" dirty="0">
              <a:solidFill>
                <a:schemeClr val="tx1"/>
              </a:solidFill>
            </a:endParaRPr>
          </a:p>
        </p:txBody>
      </p:sp>
    </p:spTree>
    <p:extLst>
      <p:ext uri="{BB962C8B-B14F-4D97-AF65-F5344CB8AC3E}">
        <p14:creationId xmlns:p14="http://schemas.microsoft.com/office/powerpoint/2010/main" val="105655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301038" cy="1357314"/>
          </a:xfrm>
        </p:spPr>
        <p:txBody>
          <a:bodyPr>
            <a:normAutofit fontScale="90000"/>
          </a:bodyPr>
          <a:lstStyle/>
          <a:p>
            <a:pPr algn="ctr"/>
            <a:r>
              <a:rPr lang="es-ES" sz="3600" b="1" dirty="0" smtClean="0"/>
              <a:t>El presupuesto se orienta al alcance de los objetivos siguientes: </a:t>
            </a:r>
            <a:r>
              <a:rPr lang="es-GT" dirty="0" smtClean="0"/>
              <a:t/>
            </a:r>
            <a:br>
              <a:rPr lang="es-GT" dirty="0" smtClean="0"/>
            </a:br>
            <a:endParaRPr lang="es-GT" dirty="0"/>
          </a:p>
        </p:txBody>
      </p:sp>
      <p:sp>
        <p:nvSpPr>
          <p:cNvPr id="3" name="2 Marcador de contenido"/>
          <p:cNvSpPr>
            <a:spLocks noGrp="1"/>
          </p:cNvSpPr>
          <p:nvPr>
            <p:ph idx="1"/>
          </p:nvPr>
        </p:nvSpPr>
        <p:spPr>
          <a:xfrm>
            <a:off x="457200" y="1928802"/>
            <a:ext cx="8229600" cy="4197361"/>
          </a:xfrm>
        </p:spPr>
        <p:txBody>
          <a:bodyPr/>
          <a:lstStyle/>
          <a:p>
            <a:pPr>
              <a:buNone/>
            </a:pPr>
            <a:endParaRPr lang="es-GT" dirty="0"/>
          </a:p>
          <a:p>
            <a:pPr marL="514350" lvl="0" indent="-514350">
              <a:buFont typeface="Wingdings" panose="020B0604020202020204" pitchFamily="2" charset="2"/>
              <a:buChar char="§"/>
            </a:pPr>
            <a:r>
              <a:rPr lang="es-ES" sz="3200" dirty="0"/>
              <a:t>Reducción del déficit fiscal, </a:t>
            </a:r>
            <a:endParaRPr lang="es-GT" sz="3200" dirty="0"/>
          </a:p>
          <a:p>
            <a:pPr marL="514350" lvl="0" indent="-514350">
              <a:buFont typeface="Wingdings" panose="020B0604020202020204" pitchFamily="2" charset="2"/>
              <a:buChar char="§"/>
            </a:pPr>
            <a:r>
              <a:rPr lang="es-ES" sz="3200" dirty="0"/>
              <a:t>Fortalecimiento de la inversión pública, </a:t>
            </a:r>
            <a:endParaRPr lang="es-GT" sz="3200" dirty="0"/>
          </a:p>
          <a:p>
            <a:pPr marL="514350" lvl="0" indent="-514350">
              <a:buFont typeface="Wingdings" panose="020B0604020202020204" pitchFamily="2" charset="2"/>
              <a:buChar char="§"/>
            </a:pPr>
            <a:r>
              <a:rPr lang="es-ES" sz="3200" dirty="0"/>
              <a:t>Atención al gasto social prioritario, </a:t>
            </a:r>
            <a:endParaRPr lang="es-GT" sz="3200" dirty="0"/>
          </a:p>
          <a:p>
            <a:pPr marL="514350" lvl="0" indent="-514350">
              <a:buFont typeface="Wingdings" panose="020B0604020202020204" pitchFamily="2" charset="2"/>
              <a:buChar char="§"/>
            </a:pPr>
            <a:r>
              <a:rPr lang="es-ES" sz="3200" dirty="0"/>
              <a:t>Mejores condiciones de financiamiento </a:t>
            </a:r>
            <a:endParaRPr lang="es-GT" sz="3200" dirty="0"/>
          </a:p>
          <a:p>
            <a:endParaRPr lang="es-GT" dirty="0"/>
          </a:p>
        </p:txBody>
      </p:sp>
    </p:spTree>
    <p:extLst>
      <p:ext uri="{BB962C8B-B14F-4D97-AF65-F5344CB8AC3E}">
        <p14:creationId xmlns:p14="http://schemas.microsoft.com/office/powerpoint/2010/main" val="3229665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20688"/>
            <a:ext cx="7520940" cy="548640"/>
          </a:xfrm>
        </p:spPr>
        <p:txBody>
          <a:bodyPr>
            <a:normAutofit/>
          </a:bodyPr>
          <a:lstStyle/>
          <a:p>
            <a:pPr algn="ctr"/>
            <a:r>
              <a:rPr lang="es-MX" dirty="0" smtClean="0"/>
              <a:t>Vinculación con la Auditoría</a:t>
            </a:r>
            <a:endParaRPr lang="es-GT" dirty="0"/>
          </a:p>
        </p:txBody>
      </p:sp>
      <p:sp>
        <p:nvSpPr>
          <p:cNvPr id="3" name="2 Marcador de contenido"/>
          <p:cNvSpPr>
            <a:spLocks noGrp="1"/>
          </p:cNvSpPr>
          <p:nvPr>
            <p:ph idx="1"/>
          </p:nvPr>
        </p:nvSpPr>
        <p:spPr>
          <a:xfrm>
            <a:off x="467544" y="1556792"/>
            <a:ext cx="8229600" cy="4525963"/>
          </a:xfrm>
        </p:spPr>
        <p:txBody>
          <a:bodyPr/>
          <a:lstStyle/>
          <a:p>
            <a:pPr marL="0" indent="0" algn="just">
              <a:buNone/>
            </a:pPr>
            <a:r>
              <a:rPr lang="es-MX" sz="2800" b="0" dirty="0"/>
              <a:t>Los presupuestos </a:t>
            </a:r>
            <a:r>
              <a:rPr lang="es-MX" sz="2800" b="0" dirty="0" smtClean="0"/>
              <a:t>servirán como </a:t>
            </a:r>
            <a:r>
              <a:rPr lang="es-MX" sz="2800" b="0" dirty="0"/>
              <a:t>base de control administrativo, </a:t>
            </a:r>
            <a:r>
              <a:rPr lang="es-MX" sz="2800" b="0" dirty="0" smtClean="0"/>
              <a:t>base para la verificación de que las etapas del proceso administrativo se están llevando apegadas </a:t>
            </a:r>
            <a:r>
              <a:rPr lang="es-MX" sz="2800" b="0" dirty="0"/>
              <a:t>al plan establecido y en su defecto hacer las recomendaciones y sugerencias correspondientes, derivado de las variaciones apreciadas en el transcurso de </a:t>
            </a:r>
            <a:r>
              <a:rPr lang="es-MX" sz="2800" b="0" dirty="0" smtClean="0"/>
              <a:t>la </a:t>
            </a:r>
            <a:r>
              <a:rPr lang="es-MX" sz="2800" b="0" dirty="0"/>
              <a:t>auditoría.</a:t>
            </a:r>
            <a:endParaRPr lang="es-GT" sz="2800" b="0" dirty="0"/>
          </a:p>
          <a:p>
            <a:endParaRPr lang="es-GT" dirty="0"/>
          </a:p>
        </p:txBody>
      </p:sp>
    </p:spTree>
    <p:extLst>
      <p:ext uri="{BB962C8B-B14F-4D97-AF65-F5344CB8AC3E}">
        <p14:creationId xmlns:p14="http://schemas.microsoft.com/office/powerpoint/2010/main" val="63923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32656"/>
            <a:ext cx="7772400" cy="1357321"/>
          </a:xfrm>
        </p:spPr>
        <p:txBody>
          <a:bodyPr>
            <a:normAutofit/>
          </a:bodyPr>
          <a:lstStyle/>
          <a:p>
            <a:r>
              <a:rPr lang="es-PE" sz="4000" dirty="0"/>
              <a:t>Perspectivas para el país.</a:t>
            </a:r>
            <a:r>
              <a:rPr lang="es-GT" dirty="0"/>
              <a:t/>
            </a:r>
            <a:br>
              <a:rPr lang="es-GT" dirty="0"/>
            </a:br>
            <a:endParaRPr lang="es-GT" dirty="0"/>
          </a:p>
        </p:txBody>
      </p:sp>
      <p:sp>
        <p:nvSpPr>
          <p:cNvPr id="3" name="2 Subtítulo"/>
          <p:cNvSpPr>
            <a:spLocks noGrp="1"/>
          </p:cNvSpPr>
          <p:nvPr>
            <p:ph type="subTitle" idx="1"/>
          </p:nvPr>
        </p:nvSpPr>
        <p:spPr>
          <a:xfrm>
            <a:off x="899592" y="1340768"/>
            <a:ext cx="6400800" cy="2160240"/>
          </a:xfrm>
        </p:spPr>
        <p:txBody>
          <a:bodyPr>
            <a:noAutofit/>
          </a:bodyPr>
          <a:lstStyle/>
          <a:p>
            <a:pPr algn="just"/>
            <a:r>
              <a:rPr lang="es-PE" sz="2800" dirty="0">
                <a:solidFill>
                  <a:schemeClr val="tx1"/>
                </a:solidFill>
              </a:rPr>
              <a:t>Mejorar el impacto de las intervenciones o acciones del Estado según las necesidades de la </a:t>
            </a:r>
            <a:r>
              <a:rPr lang="es-PE" sz="2800" dirty="0" smtClean="0">
                <a:solidFill>
                  <a:schemeClr val="tx1"/>
                </a:solidFill>
              </a:rPr>
              <a:t>población</a:t>
            </a:r>
            <a:r>
              <a:rPr lang="es-PE" sz="2800" dirty="0">
                <a:solidFill>
                  <a:schemeClr val="tx1"/>
                </a:solidFill>
              </a:rPr>
              <a:t>.</a:t>
            </a:r>
            <a:endParaRPr lang="es-GT" sz="2800" dirty="0">
              <a:solidFill>
                <a:schemeClr val="tx1"/>
              </a:solidFill>
            </a:endParaRPr>
          </a:p>
        </p:txBody>
      </p:sp>
      <p:pic>
        <p:nvPicPr>
          <p:cNvPr id="11266" name="Picture 2" descr="http://fundacionpantaleon.org/sites/default/files/styles/310x290/public/Fundacion-Pantaleon-Educacion.jpg">
            <a:hlinkClick r:id="rId2"/>
          </p:cNvPr>
          <p:cNvPicPr>
            <a:picLocks noChangeAspect="1" noChangeArrowheads="1"/>
          </p:cNvPicPr>
          <p:nvPr/>
        </p:nvPicPr>
        <p:blipFill>
          <a:blip r:embed="rId3"/>
          <a:srcRect/>
          <a:stretch>
            <a:fillRect/>
          </a:stretch>
        </p:blipFill>
        <p:spPr bwMode="auto">
          <a:xfrm>
            <a:off x="0" y="3786190"/>
            <a:ext cx="2647291" cy="2476499"/>
          </a:xfrm>
          <a:prstGeom prst="rect">
            <a:avLst/>
          </a:prstGeom>
          <a:noFill/>
        </p:spPr>
      </p:pic>
      <p:pic>
        <p:nvPicPr>
          <p:cNvPr id="11268" name="Picture 4" descr="http://2.bp.blogspot.com/-etFhzjh2C7U/T0aVlFmmgdI/AAAAAAAAAKQ/2qFFtgO-WGY/s1600/salud-publica-2009-12-29-17100.jpg">
            <a:hlinkClick r:id="rId4"/>
          </p:cNvPr>
          <p:cNvPicPr>
            <a:picLocks noChangeAspect="1" noChangeArrowheads="1"/>
          </p:cNvPicPr>
          <p:nvPr/>
        </p:nvPicPr>
        <p:blipFill>
          <a:blip r:embed="rId5"/>
          <a:srcRect/>
          <a:stretch>
            <a:fillRect/>
          </a:stretch>
        </p:blipFill>
        <p:spPr bwMode="auto">
          <a:xfrm>
            <a:off x="2714612" y="4613572"/>
            <a:ext cx="3000396" cy="2244428"/>
          </a:xfrm>
          <a:prstGeom prst="rect">
            <a:avLst/>
          </a:prstGeom>
          <a:noFill/>
        </p:spPr>
      </p:pic>
      <p:pic>
        <p:nvPicPr>
          <p:cNvPr id="11270" name="Picture 6" descr="http://www.eleconomista.net/imagenes/2010/Seguridad_Guatemala.jpg">
            <a:hlinkClick r:id="rId6"/>
          </p:cNvPr>
          <p:cNvPicPr>
            <a:picLocks noChangeAspect="1" noChangeArrowheads="1"/>
          </p:cNvPicPr>
          <p:nvPr/>
        </p:nvPicPr>
        <p:blipFill>
          <a:blip r:embed="rId7"/>
          <a:srcRect/>
          <a:stretch>
            <a:fillRect/>
          </a:stretch>
        </p:blipFill>
        <p:spPr bwMode="auto">
          <a:xfrm>
            <a:off x="5857852" y="3714752"/>
            <a:ext cx="3286148" cy="2221436"/>
          </a:xfrm>
          <a:prstGeom prst="rect">
            <a:avLst/>
          </a:prstGeom>
          <a:noFill/>
        </p:spPr>
      </p:pic>
    </p:spTree>
    <p:extLst>
      <p:ext uri="{BB962C8B-B14F-4D97-AF65-F5344CB8AC3E}">
        <p14:creationId xmlns:p14="http://schemas.microsoft.com/office/powerpoint/2010/main" val="40915973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43</TotalTime>
  <Words>411</Words>
  <Application>Microsoft Office PowerPoint</Application>
  <PresentationFormat>Presentación en pantalla (4:3)</PresentationFormat>
  <Paragraphs>40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Ángulos</vt:lpstr>
      <vt:lpstr>PRESUPUESTO GENERAL DE LA NACION </vt:lpstr>
      <vt:lpstr>COMFORMADO POR:</vt:lpstr>
      <vt:lpstr>GASTOS</vt:lpstr>
      <vt:lpstr>Características</vt:lpstr>
      <vt:lpstr>Clases de Presupuesto</vt:lpstr>
      <vt:lpstr>Función dentro de la economía de un país: </vt:lpstr>
      <vt:lpstr>El presupuesto se orienta al alcance de los objetivos siguientes:  </vt:lpstr>
      <vt:lpstr>Vinculación con la Auditoría</vt:lpstr>
      <vt:lpstr>Perspectivas para el país. </vt:lpstr>
      <vt:lpstr>A nivel Macroeconómico: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PRESUPUESTO GENERAL DE LA NACION</dc:title>
  <dc:creator>Lisset</dc:creator>
  <cp:lastModifiedBy>Josué Daniel Pérez López</cp:lastModifiedBy>
  <cp:revision>17</cp:revision>
  <dcterms:created xsi:type="dcterms:W3CDTF">2013-10-04T04:47:10Z</dcterms:created>
  <dcterms:modified xsi:type="dcterms:W3CDTF">2013-10-04T13:57:32Z</dcterms:modified>
</cp:coreProperties>
</file>