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31"/>
  </p:notesMasterIdLst>
  <p:sldIdLst>
    <p:sldId id="256" r:id="rId3"/>
    <p:sldId id="257" r:id="rId4"/>
    <p:sldId id="278" r:id="rId5"/>
    <p:sldId id="280" r:id="rId6"/>
    <p:sldId id="263" r:id="rId7"/>
    <p:sldId id="281" r:id="rId8"/>
    <p:sldId id="261" r:id="rId9"/>
    <p:sldId id="283" r:id="rId10"/>
    <p:sldId id="282" r:id="rId11"/>
    <p:sldId id="290" r:id="rId12"/>
    <p:sldId id="291" r:id="rId13"/>
    <p:sldId id="292" r:id="rId14"/>
    <p:sldId id="293" r:id="rId15"/>
    <p:sldId id="294" r:id="rId16"/>
    <p:sldId id="284" r:id="rId17"/>
    <p:sldId id="285" r:id="rId18"/>
    <p:sldId id="286" r:id="rId19"/>
    <p:sldId id="287" r:id="rId20"/>
    <p:sldId id="288" r:id="rId21"/>
    <p:sldId id="295" r:id="rId22"/>
    <p:sldId id="297" r:id="rId23"/>
    <p:sldId id="269" r:id="rId24"/>
    <p:sldId id="268" r:id="rId25"/>
    <p:sldId id="264" r:id="rId26"/>
    <p:sldId id="262" r:id="rId27"/>
    <p:sldId id="265" r:id="rId28"/>
    <p:sldId id="266" r:id="rId29"/>
    <p:sldId id="277" r:id="rId3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4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7AF88-56EA-485B-A4BD-8B38DDF4B6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086CA4-A645-4186-8FF1-9B6002F6B528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bg1"/>
              </a:solidFill>
            </a:rPr>
            <a:t>Pequeña Minería</a:t>
          </a:r>
          <a:endParaRPr lang="es-ES" dirty="0">
            <a:solidFill>
              <a:schemeClr val="bg1"/>
            </a:solidFill>
          </a:endParaRPr>
        </a:p>
      </dgm:t>
    </dgm:pt>
    <dgm:pt modelId="{9C4E141E-4BB3-4B58-ADA3-90C4CC3FFDA1}" type="parTrans" cxnId="{9D4FEEE6-7D56-45F1-B9ED-FC844946C9AA}">
      <dgm:prSet/>
      <dgm:spPr/>
      <dgm:t>
        <a:bodyPr/>
        <a:lstStyle/>
        <a:p>
          <a:pPr algn="ctr"/>
          <a:endParaRPr lang="es-ES"/>
        </a:p>
      </dgm:t>
    </dgm:pt>
    <dgm:pt modelId="{FB9EF90C-0D6C-4D83-AB75-F042438D3210}" type="sibTrans" cxnId="{9D4FEEE6-7D56-45F1-B9ED-FC844946C9AA}">
      <dgm:prSet/>
      <dgm:spPr/>
      <dgm:t>
        <a:bodyPr/>
        <a:lstStyle/>
        <a:p>
          <a:pPr algn="ctr"/>
          <a:endParaRPr lang="es-ES"/>
        </a:p>
      </dgm:t>
    </dgm:pt>
    <dgm:pt modelId="{4644C376-6ED7-436D-974F-2FC680DE3104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bg1"/>
              </a:solidFill>
            </a:rPr>
            <a:t>Mediana Minería</a:t>
          </a:r>
          <a:endParaRPr lang="es-ES" dirty="0">
            <a:solidFill>
              <a:schemeClr val="bg1"/>
            </a:solidFill>
          </a:endParaRPr>
        </a:p>
      </dgm:t>
    </dgm:pt>
    <dgm:pt modelId="{9F477B2D-8805-4890-BA1F-13EF88743941}" type="parTrans" cxnId="{E2C54264-12AC-4705-93D9-4A805BFEC875}">
      <dgm:prSet/>
      <dgm:spPr/>
      <dgm:t>
        <a:bodyPr/>
        <a:lstStyle/>
        <a:p>
          <a:pPr algn="ctr"/>
          <a:endParaRPr lang="es-ES"/>
        </a:p>
      </dgm:t>
    </dgm:pt>
    <dgm:pt modelId="{B8013F76-4FDF-40B3-A15D-FBFFB98D318E}" type="sibTrans" cxnId="{E2C54264-12AC-4705-93D9-4A805BFEC875}">
      <dgm:prSet/>
      <dgm:spPr/>
      <dgm:t>
        <a:bodyPr/>
        <a:lstStyle/>
        <a:p>
          <a:pPr algn="ctr"/>
          <a:endParaRPr lang="es-ES"/>
        </a:p>
      </dgm:t>
    </dgm:pt>
    <dgm:pt modelId="{B988BC25-090A-4EAF-9CB1-1ED9E5681D10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bg1"/>
              </a:solidFill>
            </a:rPr>
            <a:t>Gran Minería</a:t>
          </a:r>
          <a:endParaRPr lang="es-ES" dirty="0">
            <a:solidFill>
              <a:schemeClr val="bg1"/>
            </a:solidFill>
          </a:endParaRPr>
        </a:p>
      </dgm:t>
    </dgm:pt>
    <dgm:pt modelId="{4BFFDF39-BA38-412A-9FE1-C55FD47E5A54}" type="parTrans" cxnId="{C2106F3F-FB9A-4741-9C2F-880A8342F661}">
      <dgm:prSet/>
      <dgm:spPr/>
      <dgm:t>
        <a:bodyPr/>
        <a:lstStyle/>
        <a:p>
          <a:pPr algn="ctr"/>
          <a:endParaRPr lang="es-ES"/>
        </a:p>
      </dgm:t>
    </dgm:pt>
    <dgm:pt modelId="{64F6CDF3-CEBF-4237-8E21-567D741570F6}" type="sibTrans" cxnId="{C2106F3F-FB9A-4741-9C2F-880A8342F661}">
      <dgm:prSet/>
      <dgm:spPr/>
      <dgm:t>
        <a:bodyPr/>
        <a:lstStyle/>
        <a:p>
          <a:pPr algn="ctr"/>
          <a:endParaRPr lang="es-ES"/>
        </a:p>
      </dgm:t>
    </dgm:pt>
    <dgm:pt modelId="{70C6A0AC-E257-4BF0-B779-4BDA0B09D036}" type="pres">
      <dgm:prSet presAssocID="{BDF7AF88-56EA-485B-A4BD-8B38DDF4B6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4E873F94-C3BE-4429-B0C8-F58285D40E67}" type="pres">
      <dgm:prSet presAssocID="{E3086CA4-A645-4186-8FF1-9B6002F6B528}" presName="parentLin" presStyleCnt="0"/>
      <dgm:spPr/>
      <dgm:t>
        <a:bodyPr/>
        <a:lstStyle/>
        <a:p>
          <a:endParaRPr lang="es-GT"/>
        </a:p>
      </dgm:t>
    </dgm:pt>
    <dgm:pt modelId="{F5ECE43F-4D51-4A17-8388-7E9C919DC3BC}" type="pres">
      <dgm:prSet presAssocID="{E3086CA4-A645-4186-8FF1-9B6002F6B528}" presName="parentLeftMargin" presStyleLbl="node1" presStyleIdx="0" presStyleCnt="3"/>
      <dgm:spPr/>
      <dgm:t>
        <a:bodyPr/>
        <a:lstStyle/>
        <a:p>
          <a:endParaRPr lang="es-GT"/>
        </a:p>
      </dgm:t>
    </dgm:pt>
    <dgm:pt modelId="{7F101B74-70A3-4606-828A-95E142515FB3}" type="pres">
      <dgm:prSet presAssocID="{E3086CA4-A645-4186-8FF1-9B6002F6B5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5C924AE-6542-4C13-8223-C99064C1E735}" type="pres">
      <dgm:prSet presAssocID="{E3086CA4-A645-4186-8FF1-9B6002F6B528}" presName="negativeSpace" presStyleCnt="0"/>
      <dgm:spPr/>
      <dgm:t>
        <a:bodyPr/>
        <a:lstStyle/>
        <a:p>
          <a:endParaRPr lang="es-GT"/>
        </a:p>
      </dgm:t>
    </dgm:pt>
    <dgm:pt modelId="{DADA303E-B29C-4DBE-ACDA-8BB448405D17}" type="pres">
      <dgm:prSet presAssocID="{E3086CA4-A645-4186-8FF1-9B6002F6B52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09E295E-F2F5-4F3E-87F8-C98283049F03}" type="pres">
      <dgm:prSet presAssocID="{FB9EF90C-0D6C-4D83-AB75-F042438D3210}" presName="spaceBetweenRectangles" presStyleCnt="0"/>
      <dgm:spPr/>
      <dgm:t>
        <a:bodyPr/>
        <a:lstStyle/>
        <a:p>
          <a:endParaRPr lang="es-GT"/>
        </a:p>
      </dgm:t>
    </dgm:pt>
    <dgm:pt modelId="{C84FA251-A9EB-4651-9DE7-0FC6D1BB4F65}" type="pres">
      <dgm:prSet presAssocID="{4644C376-6ED7-436D-974F-2FC680DE3104}" presName="parentLin" presStyleCnt="0"/>
      <dgm:spPr/>
      <dgm:t>
        <a:bodyPr/>
        <a:lstStyle/>
        <a:p>
          <a:endParaRPr lang="es-GT"/>
        </a:p>
      </dgm:t>
    </dgm:pt>
    <dgm:pt modelId="{459B27AE-FD75-4AB3-9521-406034DEF173}" type="pres">
      <dgm:prSet presAssocID="{4644C376-6ED7-436D-974F-2FC680DE3104}" presName="parentLeftMargin" presStyleLbl="node1" presStyleIdx="0" presStyleCnt="3"/>
      <dgm:spPr/>
      <dgm:t>
        <a:bodyPr/>
        <a:lstStyle/>
        <a:p>
          <a:endParaRPr lang="es-GT"/>
        </a:p>
      </dgm:t>
    </dgm:pt>
    <dgm:pt modelId="{42128B93-435B-4F86-B42A-1629FD412D7C}" type="pres">
      <dgm:prSet presAssocID="{4644C376-6ED7-436D-974F-2FC680DE31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1949F-CFE5-454F-A45A-B3ADF5230160}" type="pres">
      <dgm:prSet presAssocID="{4644C376-6ED7-436D-974F-2FC680DE3104}" presName="negativeSpace" presStyleCnt="0"/>
      <dgm:spPr/>
      <dgm:t>
        <a:bodyPr/>
        <a:lstStyle/>
        <a:p>
          <a:endParaRPr lang="es-GT"/>
        </a:p>
      </dgm:t>
    </dgm:pt>
    <dgm:pt modelId="{1403DF88-8C9C-4BCD-87DE-40540D65CF5A}" type="pres">
      <dgm:prSet presAssocID="{4644C376-6ED7-436D-974F-2FC680DE310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52D4B20-70AB-406E-9E20-F3381AE3316F}" type="pres">
      <dgm:prSet presAssocID="{B8013F76-4FDF-40B3-A15D-FBFFB98D318E}" presName="spaceBetweenRectangles" presStyleCnt="0"/>
      <dgm:spPr/>
      <dgm:t>
        <a:bodyPr/>
        <a:lstStyle/>
        <a:p>
          <a:endParaRPr lang="es-GT"/>
        </a:p>
      </dgm:t>
    </dgm:pt>
    <dgm:pt modelId="{E7961E8E-FE27-400F-8C12-7A0C897E8A90}" type="pres">
      <dgm:prSet presAssocID="{B988BC25-090A-4EAF-9CB1-1ED9E5681D10}" presName="parentLin" presStyleCnt="0"/>
      <dgm:spPr/>
      <dgm:t>
        <a:bodyPr/>
        <a:lstStyle/>
        <a:p>
          <a:endParaRPr lang="es-GT"/>
        </a:p>
      </dgm:t>
    </dgm:pt>
    <dgm:pt modelId="{56BF69CB-442C-49B8-B6A4-A095371A1D26}" type="pres">
      <dgm:prSet presAssocID="{B988BC25-090A-4EAF-9CB1-1ED9E5681D10}" presName="parentLeftMargin" presStyleLbl="node1" presStyleIdx="1" presStyleCnt="3"/>
      <dgm:spPr/>
      <dgm:t>
        <a:bodyPr/>
        <a:lstStyle/>
        <a:p>
          <a:endParaRPr lang="es-GT"/>
        </a:p>
      </dgm:t>
    </dgm:pt>
    <dgm:pt modelId="{C43EA9A0-F887-4E77-830C-24B26A4DCBFD}" type="pres">
      <dgm:prSet presAssocID="{B988BC25-090A-4EAF-9CB1-1ED9E5681D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D7B0AA6-5BA2-4DE6-977C-3282920AF7D3}" type="pres">
      <dgm:prSet presAssocID="{B988BC25-090A-4EAF-9CB1-1ED9E5681D10}" presName="negativeSpace" presStyleCnt="0"/>
      <dgm:spPr/>
      <dgm:t>
        <a:bodyPr/>
        <a:lstStyle/>
        <a:p>
          <a:endParaRPr lang="es-GT"/>
        </a:p>
      </dgm:t>
    </dgm:pt>
    <dgm:pt modelId="{C9B5062C-F091-4269-839D-F7E2D20AAC0D}" type="pres">
      <dgm:prSet presAssocID="{B988BC25-090A-4EAF-9CB1-1ED9E5681D1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23342777-BC40-43B0-A3E7-61E15BBE48D3}" type="presOf" srcId="{E3086CA4-A645-4186-8FF1-9B6002F6B528}" destId="{F5ECE43F-4D51-4A17-8388-7E9C919DC3BC}" srcOrd="0" destOrd="0" presId="urn:microsoft.com/office/officeart/2005/8/layout/list1"/>
    <dgm:cxn modelId="{AA1F8AC2-2B3E-4301-9EF1-305DEE901AF0}" type="presOf" srcId="{4644C376-6ED7-436D-974F-2FC680DE3104}" destId="{459B27AE-FD75-4AB3-9521-406034DEF173}" srcOrd="0" destOrd="0" presId="urn:microsoft.com/office/officeart/2005/8/layout/list1"/>
    <dgm:cxn modelId="{DF12D026-7384-490A-8B8B-A01D92F5D9E9}" type="presOf" srcId="{BDF7AF88-56EA-485B-A4BD-8B38DDF4B69C}" destId="{70C6A0AC-E257-4BF0-B779-4BDA0B09D036}" srcOrd="0" destOrd="0" presId="urn:microsoft.com/office/officeart/2005/8/layout/list1"/>
    <dgm:cxn modelId="{9D4FEEE6-7D56-45F1-B9ED-FC844946C9AA}" srcId="{BDF7AF88-56EA-485B-A4BD-8B38DDF4B69C}" destId="{E3086CA4-A645-4186-8FF1-9B6002F6B528}" srcOrd="0" destOrd="0" parTransId="{9C4E141E-4BB3-4B58-ADA3-90C4CC3FFDA1}" sibTransId="{FB9EF90C-0D6C-4D83-AB75-F042438D3210}"/>
    <dgm:cxn modelId="{3E3DA021-F10A-40D9-B912-4A7E81743061}" type="presOf" srcId="{4644C376-6ED7-436D-974F-2FC680DE3104}" destId="{42128B93-435B-4F86-B42A-1629FD412D7C}" srcOrd="1" destOrd="0" presId="urn:microsoft.com/office/officeart/2005/8/layout/list1"/>
    <dgm:cxn modelId="{E2C54264-12AC-4705-93D9-4A805BFEC875}" srcId="{BDF7AF88-56EA-485B-A4BD-8B38DDF4B69C}" destId="{4644C376-6ED7-436D-974F-2FC680DE3104}" srcOrd="1" destOrd="0" parTransId="{9F477B2D-8805-4890-BA1F-13EF88743941}" sibTransId="{B8013F76-4FDF-40B3-A15D-FBFFB98D318E}"/>
    <dgm:cxn modelId="{A9E5BAEB-D6AC-4FA5-B80F-F87E723CDFB3}" type="presOf" srcId="{E3086CA4-A645-4186-8FF1-9B6002F6B528}" destId="{7F101B74-70A3-4606-828A-95E142515FB3}" srcOrd="1" destOrd="0" presId="urn:microsoft.com/office/officeart/2005/8/layout/list1"/>
    <dgm:cxn modelId="{C2106F3F-FB9A-4741-9C2F-880A8342F661}" srcId="{BDF7AF88-56EA-485B-A4BD-8B38DDF4B69C}" destId="{B988BC25-090A-4EAF-9CB1-1ED9E5681D10}" srcOrd="2" destOrd="0" parTransId="{4BFFDF39-BA38-412A-9FE1-C55FD47E5A54}" sibTransId="{64F6CDF3-CEBF-4237-8E21-567D741570F6}"/>
    <dgm:cxn modelId="{DF22631B-EBB4-4650-BF92-54812C9C485A}" type="presOf" srcId="{B988BC25-090A-4EAF-9CB1-1ED9E5681D10}" destId="{C43EA9A0-F887-4E77-830C-24B26A4DCBFD}" srcOrd="1" destOrd="0" presId="urn:microsoft.com/office/officeart/2005/8/layout/list1"/>
    <dgm:cxn modelId="{BB200277-066A-4A26-86A2-48386A45B817}" type="presOf" srcId="{B988BC25-090A-4EAF-9CB1-1ED9E5681D10}" destId="{56BF69CB-442C-49B8-B6A4-A095371A1D26}" srcOrd="0" destOrd="0" presId="urn:microsoft.com/office/officeart/2005/8/layout/list1"/>
    <dgm:cxn modelId="{24AA5BB5-F38D-4B6B-90C5-E0C0F7236077}" type="presParOf" srcId="{70C6A0AC-E257-4BF0-B779-4BDA0B09D036}" destId="{4E873F94-C3BE-4429-B0C8-F58285D40E67}" srcOrd="0" destOrd="0" presId="urn:microsoft.com/office/officeart/2005/8/layout/list1"/>
    <dgm:cxn modelId="{9C1F8AE7-9F54-4078-A305-F74D5A47E8BC}" type="presParOf" srcId="{4E873F94-C3BE-4429-B0C8-F58285D40E67}" destId="{F5ECE43F-4D51-4A17-8388-7E9C919DC3BC}" srcOrd="0" destOrd="0" presId="urn:microsoft.com/office/officeart/2005/8/layout/list1"/>
    <dgm:cxn modelId="{840B611A-9628-40FF-A0A3-6C64864EAC0B}" type="presParOf" srcId="{4E873F94-C3BE-4429-B0C8-F58285D40E67}" destId="{7F101B74-70A3-4606-828A-95E142515FB3}" srcOrd="1" destOrd="0" presId="urn:microsoft.com/office/officeart/2005/8/layout/list1"/>
    <dgm:cxn modelId="{C5294529-37D2-4FD4-B820-A6FCFDA7A334}" type="presParOf" srcId="{70C6A0AC-E257-4BF0-B779-4BDA0B09D036}" destId="{05C924AE-6542-4C13-8223-C99064C1E735}" srcOrd="1" destOrd="0" presId="urn:microsoft.com/office/officeart/2005/8/layout/list1"/>
    <dgm:cxn modelId="{A764DE35-E4C3-42D7-B5C5-5051D588721B}" type="presParOf" srcId="{70C6A0AC-E257-4BF0-B779-4BDA0B09D036}" destId="{DADA303E-B29C-4DBE-ACDA-8BB448405D17}" srcOrd="2" destOrd="0" presId="urn:microsoft.com/office/officeart/2005/8/layout/list1"/>
    <dgm:cxn modelId="{068484BC-FEF7-46E4-AFA3-6F36B97ABD07}" type="presParOf" srcId="{70C6A0AC-E257-4BF0-B779-4BDA0B09D036}" destId="{109E295E-F2F5-4F3E-87F8-C98283049F03}" srcOrd="3" destOrd="0" presId="urn:microsoft.com/office/officeart/2005/8/layout/list1"/>
    <dgm:cxn modelId="{57E7DE2E-98EC-4620-A91A-E8FCF3A84388}" type="presParOf" srcId="{70C6A0AC-E257-4BF0-B779-4BDA0B09D036}" destId="{C84FA251-A9EB-4651-9DE7-0FC6D1BB4F65}" srcOrd="4" destOrd="0" presId="urn:microsoft.com/office/officeart/2005/8/layout/list1"/>
    <dgm:cxn modelId="{1470A7BB-2F03-417E-8FCE-FDE042E0F8A2}" type="presParOf" srcId="{C84FA251-A9EB-4651-9DE7-0FC6D1BB4F65}" destId="{459B27AE-FD75-4AB3-9521-406034DEF173}" srcOrd="0" destOrd="0" presId="urn:microsoft.com/office/officeart/2005/8/layout/list1"/>
    <dgm:cxn modelId="{F1640E8C-912F-433A-91A9-D9B9C2B85786}" type="presParOf" srcId="{C84FA251-A9EB-4651-9DE7-0FC6D1BB4F65}" destId="{42128B93-435B-4F86-B42A-1629FD412D7C}" srcOrd="1" destOrd="0" presId="urn:microsoft.com/office/officeart/2005/8/layout/list1"/>
    <dgm:cxn modelId="{11D12B78-E779-4914-8911-1BE60E021996}" type="presParOf" srcId="{70C6A0AC-E257-4BF0-B779-4BDA0B09D036}" destId="{EEA1949F-CFE5-454F-A45A-B3ADF5230160}" srcOrd="5" destOrd="0" presId="urn:microsoft.com/office/officeart/2005/8/layout/list1"/>
    <dgm:cxn modelId="{2EB390AA-3C3F-4F1C-A9DF-343D0BDAD7A7}" type="presParOf" srcId="{70C6A0AC-E257-4BF0-B779-4BDA0B09D036}" destId="{1403DF88-8C9C-4BCD-87DE-40540D65CF5A}" srcOrd="6" destOrd="0" presId="urn:microsoft.com/office/officeart/2005/8/layout/list1"/>
    <dgm:cxn modelId="{969E5C85-43F4-4517-B239-429A13784995}" type="presParOf" srcId="{70C6A0AC-E257-4BF0-B779-4BDA0B09D036}" destId="{452D4B20-70AB-406E-9E20-F3381AE3316F}" srcOrd="7" destOrd="0" presId="urn:microsoft.com/office/officeart/2005/8/layout/list1"/>
    <dgm:cxn modelId="{C4CEFE0A-8153-490F-800E-B7B6C8C0A19E}" type="presParOf" srcId="{70C6A0AC-E257-4BF0-B779-4BDA0B09D036}" destId="{E7961E8E-FE27-400F-8C12-7A0C897E8A90}" srcOrd="8" destOrd="0" presId="urn:microsoft.com/office/officeart/2005/8/layout/list1"/>
    <dgm:cxn modelId="{A7B07C46-4DE0-4BE3-AC06-262BDE13F076}" type="presParOf" srcId="{E7961E8E-FE27-400F-8C12-7A0C897E8A90}" destId="{56BF69CB-442C-49B8-B6A4-A095371A1D26}" srcOrd="0" destOrd="0" presId="urn:microsoft.com/office/officeart/2005/8/layout/list1"/>
    <dgm:cxn modelId="{62016EE3-2A47-4096-A1E5-35F989979EE7}" type="presParOf" srcId="{E7961E8E-FE27-400F-8C12-7A0C897E8A90}" destId="{C43EA9A0-F887-4E77-830C-24B26A4DCBFD}" srcOrd="1" destOrd="0" presId="urn:microsoft.com/office/officeart/2005/8/layout/list1"/>
    <dgm:cxn modelId="{5038DB74-0CF1-4C6A-B44D-119DFC1007EA}" type="presParOf" srcId="{70C6A0AC-E257-4BF0-B779-4BDA0B09D036}" destId="{1D7B0AA6-5BA2-4DE6-977C-3282920AF7D3}" srcOrd="9" destOrd="0" presId="urn:microsoft.com/office/officeart/2005/8/layout/list1"/>
    <dgm:cxn modelId="{1BF97DDC-171E-4394-8835-382D17997206}" type="presParOf" srcId="{70C6A0AC-E257-4BF0-B779-4BDA0B09D036}" destId="{C9B5062C-F091-4269-839D-F7E2D20AAC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942EFE-6C1B-429A-84CF-5D5646D77A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CEBB90-7B0F-4D85-A352-1849EE866A1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 smtClean="0"/>
            <a:t>Función dentro de la economía de un país y su comportamiento </a:t>
          </a:r>
          <a:r>
            <a:rPr lang="es-ES" b="1" baseline="0" dirty="0" smtClean="0"/>
            <a:t/>
          </a:r>
          <a:br>
            <a:rPr lang="es-ES" b="1" baseline="0" dirty="0" smtClean="0"/>
          </a:br>
          <a:endParaRPr lang="es-ES" dirty="0"/>
        </a:p>
      </dgm:t>
    </dgm:pt>
    <dgm:pt modelId="{B345E1BE-86F1-4214-92B9-A1B8B64BB96C}" type="parTrans" cxnId="{622E12F8-DD52-47AC-BE75-548960922CC1}">
      <dgm:prSet/>
      <dgm:spPr/>
      <dgm:t>
        <a:bodyPr/>
        <a:lstStyle/>
        <a:p>
          <a:endParaRPr lang="es-ES"/>
        </a:p>
      </dgm:t>
    </dgm:pt>
    <dgm:pt modelId="{2641308D-9BA6-415F-9CBB-30C602751532}" type="sibTrans" cxnId="{622E12F8-DD52-47AC-BE75-548960922CC1}">
      <dgm:prSet/>
      <dgm:spPr/>
      <dgm:t>
        <a:bodyPr/>
        <a:lstStyle/>
        <a:p>
          <a:endParaRPr lang="es-ES"/>
        </a:p>
      </dgm:t>
    </dgm:pt>
    <dgm:pt modelId="{EBACF02D-DFCE-4053-8B3F-CB5D061E1160}" type="pres">
      <dgm:prSet presAssocID="{44942EFE-6C1B-429A-84CF-5D5646D77A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72EE0E4-3AB8-4C76-9F92-9B22D14C4D78}" type="pres">
      <dgm:prSet presAssocID="{F2CEBB90-7B0F-4D85-A352-1849EE866A13}" presName="parentText" presStyleLbl="node1" presStyleIdx="0" presStyleCnt="1" custLinFactNeighborX="-1266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4631F0D3-62C5-4812-9689-A8A6851820BB}" type="presOf" srcId="{44942EFE-6C1B-429A-84CF-5D5646D77AFA}" destId="{EBACF02D-DFCE-4053-8B3F-CB5D061E1160}" srcOrd="0" destOrd="0" presId="urn:microsoft.com/office/officeart/2005/8/layout/vList2"/>
    <dgm:cxn modelId="{622E12F8-DD52-47AC-BE75-548960922CC1}" srcId="{44942EFE-6C1B-429A-84CF-5D5646D77AFA}" destId="{F2CEBB90-7B0F-4D85-A352-1849EE866A13}" srcOrd="0" destOrd="0" parTransId="{B345E1BE-86F1-4214-92B9-A1B8B64BB96C}" sibTransId="{2641308D-9BA6-415F-9CBB-30C602751532}"/>
    <dgm:cxn modelId="{4F090AAA-9CC0-4911-8B24-23DE5A313A6F}" type="presOf" srcId="{F2CEBB90-7B0F-4D85-A352-1849EE866A13}" destId="{372EE0E4-3AB8-4C76-9F92-9B22D14C4D78}" srcOrd="0" destOrd="0" presId="urn:microsoft.com/office/officeart/2005/8/layout/vList2"/>
    <dgm:cxn modelId="{0E84D729-D053-4BC2-9DFA-6BF30587BE57}" type="presParOf" srcId="{EBACF02D-DFCE-4053-8B3F-CB5D061E1160}" destId="{372EE0E4-3AB8-4C76-9F92-9B22D14C4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942EFE-6C1B-429A-84CF-5D5646D77A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CEBB90-7B0F-4D85-A352-1849EE866A1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baseline="0" dirty="0" smtClean="0"/>
            <a:t>Vinculación de la Minería en Guatemala con la carrera de Auditoría y las perspectivas que se tienen para el país</a:t>
          </a:r>
          <a:br>
            <a:rPr lang="es-ES" b="1" baseline="0" dirty="0" smtClean="0"/>
          </a:br>
          <a:endParaRPr lang="es-ES" dirty="0"/>
        </a:p>
      </dgm:t>
    </dgm:pt>
    <dgm:pt modelId="{B345E1BE-86F1-4214-92B9-A1B8B64BB96C}" type="parTrans" cxnId="{622E12F8-DD52-47AC-BE75-548960922CC1}">
      <dgm:prSet/>
      <dgm:spPr/>
      <dgm:t>
        <a:bodyPr/>
        <a:lstStyle/>
        <a:p>
          <a:endParaRPr lang="es-ES"/>
        </a:p>
      </dgm:t>
    </dgm:pt>
    <dgm:pt modelId="{2641308D-9BA6-415F-9CBB-30C602751532}" type="sibTrans" cxnId="{622E12F8-DD52-47AC-BE75-548960922CC1}">
      <dgm:prSet/>
      <dgm:spPr/>
      <dgm:t>
        <a:bodyPr/>
        <a:lstStyle/>
        <a:p>
          <a:endParaRPr lang="es-ES"/>
        </a:p>
      </dgm:t>
    </dgm:pt>
    <dgm:pt modelId="{EBACF02D-DFCE-4053-8B3F-CB5D061E1160}" type="pres">
      <dgm:prSet presAssocID="{44942EFE-6C1B-429A-84CF-5D5646D77A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72EE0E4-3AB8-4C76-9F92-9B22D14C4D78}" type="pres">
      <dgm:prSet presAssocID="{F2CEBB90-7B0F-4D85-A352-1849EE866A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EB6963FB-7FB8-4403-A31A-6937E07F0F09}" type="presOf" srcId="{44942EFE-6C1B-429A-84CF-5D5646D77AFA}" destId="{EBACF02D-DFCE-4053-8B3F-CB5D061E1160}" srcOrd="0" destOrd="0" presId="urn:microsoft.com/office/officeart/2005/8/layout/vList2"/>
    <dgm:cxn modelId="{622E12F8-DD52-47AC-BE75-548960922CC1}" srcId="{44942EFE-6C1B-429A-84CF-5D5646D77AFA}" destId="{F2CEBB90-7B0F-4D85-A352-1849EE866A13}" srcOrd="0" destOrd="0" parTransId="{B345E1BE-86F1-4214-92B9-A1B8B64BB96C}" sibTransId="{2641308D-9BA6-415F-9CBB-30C602751532}"/>
    <dgm:cxn modelId="{EC90C327-25D6-4C6B-B4E4-C03D527BD2BD}" type="presOf" srcId="{F2CEBB90-7B0F-4D85-A352-1849EE866A13}" destId="{372EE0E4-3AB8-4C76-9F92-9B22D14C4D78}" srcOrd="0" destOrd="0" presId="urn:microsoft.com/office/officeart/2005/8/layout/vList2"/>
    <dgm:cxn modelId="{EA030227-B181-41C2-8C4E-A0C59A1794B2}" type="presParOf" srcId="{EBACF02D-DFCE-4053-8B3F-CB5D061E1160}" destId="{372EE0E4-3AB8-4C76-9F92-9B22D14C4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A303E-B29C-4DBE-ACDA-8BB448405D17}">
      <dsp:nvSpPr>
        <dsp:cNvPr id="0" name=""/>
        <dsp:cNvSpPr/>
      </dsp:nvSpPr>
      <dsp:spPr>
        <a:xfrm>
          <a:off x="0" y="364603"/>
          <a:ext cx="45118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01B74-70A3-4606-828A-95E142515FB3}">
      <dsp:nvSpPr>
        <dsp:cNvPr id="0" name=""/>
        <dsp:cNvSpPr/>
      </dsp:nvSpPr>
      <dsp:spPr>
        <a:xfrm>
          <a:off x="225591" y="25123"/>
          <a:ext cx="315827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75" tIns="0" rIns="119375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bg1"/>
              </a:solidFill>
            </a:rPr>
            <a:t>Pequeña Minería</a:t>
          </a:r>
          <a:endParaRPr lang="es-ES" sz="2300" kern="1200" dirty="0">
            <a:solidFill>
              <a:schemeClr val="bg1"/>
            </a:solidFill>
          </a:endParaRPr>
        </a:p>
      </dsp:txBody>
      <dsp:txXfrm>
        <a:off x="258735" y="58267"/>
        <a:ext cx="3091988" cy="612672"/>
      </dsp:txXfrm>
    </dsp:sp>
    <dsp:sp modelId="{1403DF88-8C9C-4BCD-87DE-40540D65CF5A}">
      <dsp:nvSpPr>
        <dsp:cNvPr id="0" name=""/>
        <dsp:cNvSpPr/>
      </dsp:nvSpPr>
      <dsp:spPr>
        <a:xfrm>
          <a:off x="0" y="1407884"/>
          <a:ext cx="45118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28B93-435B-4F86-B42A-1629FD412D7C}">
      <dsp:nvSpPr>
        <dsp:cNvPr id="0" name=""/>
        <dsp:cNvSpPr/>
      </dsp:nvSpPr>
      <dsp:spPr>
        <a:xfrm>
          <a:off x="225591" y="1068403"/>
          <a:ext cx="315827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75" tIns="0" rIns="119375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bg1"/>
              </a:solidFill>
            </a:rPr>
            <a:t>Mediana Minería</a:t>
          </a:r>
          <a:endParaRPr lang="es-ES" sz="2300" kern="1200" dirty="0">
            <a:solidFill>
              <a:schemeClr val="bg1"/>
            </a:solidFill>
          </a:endParaRPr>
        </a:p>
      </dsp:txBody>
      <dsp:txXfrm>
        <a:off x="258735" y="1101547"/>
        <a:ext cx="3091988" cy="612672"/>
      </dsp:txXfrm>
    </dsp:sp>
    <dsp:sp modelId="{C9B5062C-F091-4269-839D-F7E2D20AAC0D}">
      <dsp:nvSpPr>
        <dsp:cNvPr id="0" name=""/>
        <dsp:cNvSpPr/>
      </dsp:nvSpPr>
      <dsp:spPr>
        <a:xfrm>
          <a:off x="0" y="2451164"/>
          <a:ext cx="451182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A9A0-F887-4E77-830C-24B26A4DCBFD}">
      <dsp:nvSpPr>
        <dsp:cNvPr id="0" name=""/>
        <dsp:cNvSpPr/>
      </dsp:nvSpPr>
      <dsp:spPr>
        <a:xfrm>
          <a:off x="225591" y="2111684"/>
          <a:ext cx="315827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75" tIns="0" rIns="119375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bg1"/>
              </a:solidFill>
            </a:rPr>
            <a:t>Gran Minería</a:t>
          </a:r>
          <a:endParaRPr lang="es-ES" sz="2300" kern="1200" dirty="0">
            <a:solidFill>
              <a:schemeClr val="bg1"/>
            </a:solidFill>
          </a:endParaRPr>
        </a:p>
      </dsp:txBody>
      <dsp:txXfrm>
        <a:off x="258735" y="2144828"/>
        <a:ext cx="3091988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E0E4-3AB8-4C76-9F92-9B22D14C4D78}">
      <dsp:nvSpPr>
        <dsp:cNvPr id="0" name=""/>
        <dsp:cNvSpPr/>
      </dsp:nvSpPr>
      <dsp:spPr>
        <a:xfrm>
          <a:off x="0" y="175760"/>
          <a:ext cx="5904656" cy="4329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0000"/>
              </a:schemeClr>
              <a:schemeClr val="accent1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b="1" kern="1200" dirty="0" smtClean="0"/>
            <a:t>Función dentro de la economía de un país y su comportamiento </a:t>
          </a:r>
          <a:r>
            <a:rPr lang="es-ES" sz="5000" b="1" kern="1200" baseline="0" dirty="0" smtClean="0"/>
            <a:t/>
          </a:r>
          <a:br>
            <a:rPr lang="es-ES" sz="5000" b="1" kern="1200" baseline="0" dirty="0" smtClean="0"/>
          </a:br>
          <a:endParaRPr lang="es-ES" sz="5000" kern="1200" dirty="0"/>
        </a:p>
      </dsp:txBody>
      <dsp:txXfrm>
        <a:off x="211324" y="387084"/>
        <a:ext cx="5482008" cy="3906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E0E4-3AB8-4C76-9F92-9B22D14C4D78}">
      <dsp:nvSpPr>
        <dsp:cNvPr id="0" name=""/>
        <dsp:cNvSpPr/>
      </dsp:nvSpPr>
      <dsp:spPr>
        <a:xfrm>
          <a:off x="0" y="9247"/>
          <a:ext cx="5686400" cy="444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0000"/>
              </a:schemeClr>
              <a:schemeClr val="accent1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baseline="0" dirty="0" smtClean="0"/>
            <a:t>Vinculación de la Minería en Guatemala con la carrera de Auditoría y las perspectivas que se tienen para el país</a:t>
          </a:r>
          <a:br>
            <a:rPr lang="es-ES" sz="3800" b="1" kern="1200" baseline="0" dirty="0" smtClean="0"/>
          </a:br>
          <a:endParaRPr lang="es-ES" sz="3800" kern="1200" dirty="0"/>
        </a:p>
      </dsp:txBody>
      <dsp:txXfrm>
        <a:off x="217036" y="226283"/>
        <a:ext cx="5252328" cy="4011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7C0C0-FFFA-4AA2-B960-65962A9709E4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D2A8D-BF8E-41D8-BAA9-E28D267B2E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373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633C-950A-4768-9924-A78B9C3FF47C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633C-950A-4768-9924-A78B9C3FF47C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633C-950A-4768-9924-A78B9C3FF47C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91EF7F-C484-4431-8172-2C2CFEE2A5B2}" type="datetimeFigureOut">
              <a:rPr lang="es-GT" smtClean="0"/>
              <a:t>11/10/2013</a:t>
            </a:fld>
            <a:endParaRPr lang="es-GT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GT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9467720-0819-4B26-AAB7-86ABFDE343F4}" type="slidenum">
              <a:rPr lang="es-GT" smtClean="0"/>
              <a:t>‹Nº›</a:t>
            </a:fld>
            <a:endParaRPr lang="es-GT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400800" cy="2088232"/>
          </a:xfrm>
        </p:spPr>
        <p:txBody>
          <a:bodyPr>
            <a:normAutofit/>
          </a:bodyPr>
          <a:lstStyle/>
          <a:p>
            <a:r>
              <a:rPr lang="es-GT" sz="6000" dirty="0" smtClean="0">
                <a:latin typeface="+mn-lt"/>
              </a:rPr>
              <a:t>Minería en Guatemala</a:t>
            </a:r>
            <a:endParaRPr lang="es-GT" sz="6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0405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42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La </a:t>
            </a:r>
            <a:r>
              <a:rPr lang="es-ES" sz="2800" dirty="0">
                <a:solidFill>
                  <a:schemeClr val="bg1"/>
                </a:solidFill>
              </a:rPr>
              <a:t>producción anual promedio de la mina Marlin se estima en 250 mil onzas de oro y más de 3.5 millones de onzas de plata aproximadamente. Las reservas actuales sobrepasan los 2.5 millones de onzas de oro y 36 millones de onzas de plata. 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Montana Exploradora </a:t>
            </a:r>
            <a:r>
              <a:rPr lang="es-ES" sz="2800" dirty="0">
                <a:solidFill>
                  <a:schemeClr val="bg1"/>
                </a:solidFill>
              </a:rPr>
              <a:t>ha exportado, en cinco años que lleva operando, 1.2 millones de onzas de oro, equivalente a US$1,116.7 millones en exportaciones de 2005 a 2010; y una producción de 18.2 millones de onzas en plata, que generaron US$ 299.3 millones, durante el mismo </a:t>
            </a:r>
            <a:r>
              <a:rPr lang="es-ES" sz="2800" dirty="0" smtClean="0">
                <a:solidFill>
                  <a:schemeClr val="bg1"/>
                </a:solidFill>
              </a:rPr>
              <a:t>periodo.</a:t>
            </a:r>
            <a:endParaRPr lang="es-GT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789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Producción</a:t>
            </a:r>
            <a:r>
              <a:rPr lang="es-ES" sz="36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y Exportaciones</a:t>
            </a:r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566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GT" sz="3600" dirty="0">
                <a:solidFill>
                  <a:schemeClr val="bg1"/>
                </a:solidFill>
              </a:rPr>
              <a:t>L</a:t>
            </a:r>
            <a:r>
              <a:rPr lang="es-GT" sz="3600" dirty="0" smtClean="0">
                <a:solidFill>
                  <a:schemeClr val="bg1"/>
                </a:solidFill>
              </a:rPr>
              <a:t>a </a:t>
            </a:r>
            <a:r>
              <a:rPr lang="es-GT" sz="3600" dirty="0">
                <a:solidFill>
                  <a:schemeClr val="bg1"/>
                </a:solidFill>
              </a:rPr>
              <a:t>minería en Guatemala no ha sido tradicionalmente fuerte ni grande; abarca aproximadamente 1% del Producto Interno Bruto –PIB‐. Esto no es mucho, comparado con sectores más tradicionales, como la agricultura, la industria y el comercio.</a:t>
            </a:r>
          </a:p>
          <a:p>
            <a:endParaRPr lang="es-GT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GT" dirty="0"/>
              <a:t> </a:t>
            </a:r>
            <a:r>
              <a:rPr lang="es-GT" sz="36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En la producción nacional</a:t>
            </a:r>
            <a:r>
              <a:rPr lang="es-GT" sz="1600" dirty="0"/>
              <a:t/>
            </a:r>
            <a:br>
              <a:rPr lang="es-GT" sz="1600" dirty="0"/>
            </a:b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205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924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s-GT" sz="2800" dirty="0">
                <a:solidFill>
                  <a:schemeClr val="bg1"/>
                </a:solidFill>
              </a:rPr>
              <a:t>Generación de </a:t>
            </a:r>
            <a:r>
              <a:rPr lang="es-GT" sz="2800" b="1" dirty="0">
                <a:solidFill>
                  <a:schemeClr val="bg1"/>
                </a:solidFill>
              </a:rPr>
              <a:t>2 mil empleos </a:t>
            </a:r>
            <a:r>
              <a:rPr lang="es-GT" sz="2800" dirty="0">
                <a:solidFill>
                  <a:schemeClr val="bg1"/>
                </a:solidFill>
              </a:rPr>
              <a:t>dentro de </a:t>
            </a:r>
            <a:r>
              <a:rPr lang="es-GT" sz="2800" dirty="0" smtClean="0">
                <a:solidFill>
                  <a:schemeClr val="bg1"/>
                </a:solidFill>
              </a:rPr>
              <a:t>Mina Marlin</a:t>
            </a:r>
            <a:endParaRPr lang="es-GT" sz="2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GT" sz="2800" dirty="0" smtClean="0">
                <a:solidFill>
                  <a:schemeClr val="bg1"/>
                </a:solidFill>
              </a:rPr>
              <a:t>Generación </a:t>
            </a:r>
            <a:r>
              <a:rPr lang="es-GT" sz="2800" dirty="0">
                <a:solidFill>
                  <a:schemeClr val="bg1"/>
                </a:solidFill>
              </a:rPr>
              <a:t>de </a:t>
            </a:r>
            <a:r>
              <a:rPr lang="es-GT" sz="2800" b="1" dirty="0">
                <a:solidFill>
                  <a:schemeClr val="bg1"/>
                </a:solidFill>
              </a:rPr>
              <a:t>8 mil empleos indirectos</a:t>
            </a:r>
          </a:p>
          <a:p>
            <a:pPr>
              <a:buClr>
                <a:schemeClr val="bg1"/>
              </a:buClr>
            </a:pPr>
            <a:r>
              <a:rPr lang="es-GT" sz="2800" dirty="0" smtClean="0">
                <a:solidFill>
                  <a:schemeClr val="bg1"/>
                </a:solidFill>
              </a:rPr>
              <a:t>Pago </a:t>
            </a:r>
            <a:r>
              <a:rPr lang="es-GT" sz="2800" dirty="0">
                <a:solidFill>
                  <a:schemeClr val="bg1"/>
                </a:solidFill>
              </a:rPr>
              <a:t>superior al </a:t>
            </a:r>
            <a:r>
              <a:rPr lang="es-GT" sz="2800" b="1" dirty="0">
                <a:solidFill>
                  <a:schemeClr val="bg1"/>
                </a:solidFill>
              </a:rPr>
              <a:t>doble del salario mínimo</a:t>
            </a:r>
            <a:r>
              <a:rPr lang="es-GT" sz="2800" dirty="0">
                <a:solidFill>
                  <a:schemeClr val="bg1"/>
                </a:solidFill>
              </a:rPr>
              <a:t>: </a:t>
            </a:r>
            <a:r>
              <a:rPr lang="es-GT" sz="2800" dirty="0" smtClean="0">
                <a:solidFill>
                  <a:schemeClr val="bg1"/>
                </a:solidFill>
              </a:rPr>
              <a:t>ingresos promedio </a:t>
            </a:r>
            <a:r>
              <a:rPr lang="es-GT" sz="2800" dirty="0">
                <a:solidFill>
                  <a:schemeClr val="bg1"/>
                </a:solidFill>
              </a:rPr>
              <a:t>de Q4mil por empleado</a:t>
            </a:r>
          </a:p>
          <a:p>
            <a:pPr>
              <a:buClr>
                <a:schemeClr val="bg1"/>
              </a:buClr>
            </a:pPr>
            <a:r>
              <a:rPr lang="es-GT" sz="2800" b="1" dirty="0" smtClean="0">
                <a:solidFill>
                  <a:schemeClr val="bg1"/>
                </a:solidFill>
              </a:rPr>
              <a:t>Uno </a:t>
            </a:r>
            <a:r>
              <a:rPr lang="es-GT" sz="2800" b="1" dirty="0">
                <a:solidFill>
                  <a:schemeClr val="bg1"/>
                </a:solidFill>
              </a:rPr>
              <a:t>de los tres mejores empleadores </a:t>
            </a:r>
            <a:r>
              <a:rPr lang="es-GT" sz="2800" dirty="0">
                <a:solidFill>
                  <a:schemeClr val="bg1"/>
                </a:solidFill>
              </a:rPr>
              <a:t>junto </a:t>
            </a:r>
            <a:r>
              <a:rPr lang="es-GT" sz="2800" dirty="0" smtClean="0">
                <a:solidFill>
                  <a:schemeClr val="bg1"/>
                </a:solidFill>
              </a:rPr>
              <a:t>con sectores Telecomunicaciones y Energía</a:t>
            </a:r>
          </a:p>
          <a:p>
            <a:pPr>
              <a:buClr>
                <a:schemeClr val="bg1"/>
              </a:buClr>
            </a:pPr>
            <a:r>
              <a:rPr lang="es-GT" sz="2800" dirty="0" smtClean="0">
                <a:solidFill>
                  <a:schemeClr val="bg1"/>
                </a:solidFill>
              </a:rPr>
              <a:t>Gran </a:t>
            </a:r>
            <a:r>
              <a:rPr lang="es-GT" sz="2800" dirty="0">
                <a:solidFill>
                  <a:schemeClr val="bg1"/>
                </a:solidFill>
              </a:rPr>
              <a:t>contribuyente del IGSS</a:t>
            </a:r>
            <a:endParaRPr lang="es-GT" sz="2800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337592"/>
            <a:ext cx="8229600" cy="12192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5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Empleo</a:t>
            </a:r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177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661864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es-GT" sz="8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Inversión</a:t>
            </a:r>
            <a:endParaRPr lang="es-GT" sz="80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60840" cy="50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6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Impuestos y Regalías</a:t>
            </a:r>
            <a:endParaRPr lang="es-GT" sz="6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8" y="1524000"/>
            <a:ext cx="7445424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8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92954666"/>
              </p:ext>
            </p:extLst>
          </p:nvPr>
        </p:nvGraphicFramePr>
        <p:xfrm>
          <a:off x="2123728" y="1196752"/>
          <a:ext cx="5686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03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63885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bg1"/>
              </a:buClr>
              <a:buNone/>
            </a:pPr>
            <a:r>
              <a:rPr lang="es-GT" sz="3600" dirty="0">
                <a:solidFill>
                  <a:schemeClr val="bg1"/>
                </a:solidFill>
                <a:cs typeface="Arial" pitchFamily="34" charset="0"/>
              </a:rPr>
              <a:t>En la actualidad el Contador Público y Auditor se encuentra involucrado en una serie de retos debido al proceso de internacionalización de mercados, para seguir desarrollando exitosamente actividades en el medio nacional e internacional y ser rentables a las entidades que requieren de sus </a:t>
            </a:r>
            <a:r>
              <a:rPr lang="es-GT" sz="3600" dirty="0" smtClean="0">
                <a:solidFill>
                  <a:schemeClr val="bg1"/>
                </a:solidFill>
                <a:cs typeface="Arial" pitchFamily="34" charset="0"/>
              </a:rPr>
              <a:t>servicios. </a:t>
            </a:r>
            <a:endParaRPr lang="es-E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8864" y="1379909"/>
            <a:ext cx="8229600" cy="52894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GT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actividad minera en Guatemala, ya sea a cielo abierto o subterráneo, tiene un fuerte impacto social, especialmente en las comunidades directamente afectadas en las áreas de exploración y explotación. </a:t>
            </a:r>
            <a:endParaRPr lang="es-E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8864" y="126876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s-GT" sz="4000" dirty="0" smtClean="0">
                <a:solidFill>
                  <a:schemeClr val="bg1"/>
                </a:solidFill>
                <a:cs typeface="Arial" pitchFamily="34" charset="0"/>
              </a:rPr>
              <a:t>En algunos casos, el impacto es aún más fuerte porque la minera compra sus casas o sus parcelas, y esto desencadena conflictos sociales y división de la población, porque algunos están a favor y otros no. </a:t>
            </a:r>
            <a:endParaRPr lang="es-ES" sz="40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4400" dirty="0" smtClean="0">
                <a:solidFill>
                  <a:schemeClr val="bg1"/>
                </a:solidFill>
                <a:cs typeface="Arial" pitchFamily="34" charset="0"/>
              </a:rPr>
              <a:t>La industria minera genera cambios en el estilo de vida de los pobladores, la población pierde en la mayoría de los casos, sus medios de subsistencia (dada la tala de árboles y los cambios en el ecosistema)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4" y="325105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6000" dirty="0" smtClean="0"/>
              <a:t>Minería</a:t>
            </a:r>
            <a:endParaRPr lang="es-GT" sz="6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1124744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dirty="0" smtClean="0">
                <a:solidFill>
                  <a:schemeClr val="bg1"/>
                </a:solidFill>
              </a:rPr>
              <a:t>Definición:</a:t>
            </a:r>
          </a:p>
          <a:p>
            <a:endParaRPr lang="es-GT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800" dirty="0" smtClean="0">
                <a:solidFill>
                  <a:schemeClr val="bg1"/>
                </a:solidFill>
              </a:rPr>
              <a:t>La minería es toda actividad de reconocimiento, exploración, explotación de productos mineros. </a:t>
            </a:r>
          </a:p>
          <a:p>
            <a:endParaRPr lang="es-GT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800" dirty="0" smtClean="0">
                <a:solidFill>
                  <a:schemeClr val="bg1"/>
                </a:solidFill>
              </a:rPr>
              <a:t>Es el conjunto de actividades para el descubrimiento y extracción de minerales metálicos de la roca dura que se encuentra bajo la superficie de la tierra. Estos metales pueden ser oro, plata, cobre, zinc y níquel, entre otros.</a:t>
            </a:r>
            <a:endParaRPr lang="es-G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95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4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sz="3600" dirty="0">
                <a:solidFill>
                  <a:schemeClr val="bg1"/>
                </a:solidFill>
              </a:rPr>
              <a:t>El proyecto Marlin es un proyecto de explotación minera de oro y plata, el cual se encuentra localizado entre los municipios de San Miguel </a:t>
            </a:r>
            <a:r>
              <a:rPr lang="es-GT" sz="3600" dirty="0" smtClean="0">
                <a:solidFill>
                  <a:schemeClr val="bg1"/>
                </a:solidFill>
              </a:rPr>
              <a:t>Ixtlahuaca </a:t>
            </a:r>
            <a:r>
              <a:rPr lang="es-GT" sz="3600" dirty="0">
                <a:solidFill>
                  <a:schemeClr val="bg1"/>
                </a:solidFill>
              </a:rPr>
              <a:t>y Sipacapa en el departamento de San Marcos, y es propiedad de la empresa Glamis Gold Ltd. con sede en Reno, Nevada en Estados Unidos.</a:t>
            </a:r>
            <a:endParaRPr lang="es-GT" sz="3600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956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s-GT" sz="6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Proyecto Marlin</a:t>
            </a:r>
            <a:endParaRPr lang="es-GT" sz="6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4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7384"/>
            <a:ext cx="65527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1334" cy="65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3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381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1" y="332656"/>
            <a:ext cx="848223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3" y="548680"/>
            <a:ext cx="845635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340" y="1524000"/>
            <a:ext cx="66613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409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GT" sz="8800" dirty="0" smtClean="0">
                <a:solidFill>
                  <a:schemeClr val="tx1"/>
                </a:solidFill>
              </a:rPr>
              <a:t>GRACIAS</a:t>
            </a:r>
            <a:endParaRPr lang="es-GT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3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332656"/>
            <a:ext cx="77768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200" dirty="0">
                <a:solidFill>
                  <a:schemeClr val="bg1"/>
                </a:solidFill>
              </a:rPr>
              <a:t>Guatemala tiene un alto potencial de explotación de minerales metálicos y no metálicos por la alta variedad de materiales disponibles en su suelo, los cuales en su mayoría se encuentran inexplorados. Los principales se listan a continuación:</a:t>
            </a:r>
          </a:p>
          <a:p>
            <a:r>
              <a:rPr lang="es-GT" sz="2200" dirty="0">
                <a:solidFill>
                  <a:schemeClr val="bg1"/>
                </a:solidFill>
              </a:rPr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GT" sz="2200" dirty="0">
                <a:solidFill>
                  <a:schemeClr val="bg1"/>
                </a:solidFill>
              </a:rPr>
              <a:t>Potencial minero no metálico: arcillas férricas, arenas y gravas, caliza, caolín, cuarzo, feldespato, filita, mármol, magnesita, serpentina y talco.</a:t>
            </a:r>
          </a:p>
          <a:p>
            <a:r>
              <a:rPr lang="es-GT" sz="2200" dirty="0">
                <a:solidFill>
                  <a:schemeClr val="bg1"/>
                </a:solidFill>
              </a:rPr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GT" sz="2200" dirty="0">
                <a:solidFill>
                  <a:schemeClr val="bg1"/>
                </a:solidFill>
              </a:rPr>
              <a:t>Materiales de las minas no metálicas: barita, calcita, caliza, dolomita, feldespato, yeso, talco y azufre.</a:t>
            </a:r>
          </a:p>
          <a:p>
            <a:r>
              <a:rPr lang="es-GT" sz="2200" dirty="0">
                <a:solidFill>
                  <a:schemeClr val="bg1"/>
                </a:solidFill>
              </a:rPr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GT" sz="2200" dirty="0">
                <a:solidFill>
                  <a:schemeClr val="bg1"/>
                </a:solidFill>
              </a:rPr>
              <a:t>Potencial minero metálico: cobre, níquel, cromo, cobalto, oro, plata, cinc y plomo.</a:t>
            </a:r>
          </a:p>
          <a:p>
            <a:r>
              <a:rPr lang="es-GT" sz="2200" dirty="0">
                <a:solidFill>
                  <a:schemeClr val="bg1"/>
                </a:solidFill>
              </a:rPr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GT" sz="2200" dirty="0">
                <a:solidFill>
                  <a:schemeClr val="bg1"/>
                </a:solidFill>
              </a:rPr>
              <a:t>Minerales de las minas metálicas: antimonio, cobre, oro, hierro, plomo y titanio.</a:t>
            </a:r>
          </a:p>
        </p:txBody>
      </p:sp>
    </p:spTree>
    <p:extLst>
      <p:ext uri="{BB962C8B-B14F-4D97-AF65-F5344CB8AC3E}">
        <p14:creationId xmlns:p14="http://schemas.microsoft.com/office/powerpoint/2010/main" val="23239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83568" y="333375"/>
            <a:ext cx="7772400" cy="719138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/>
            </a:r>
            <a:br>
              <a:rPr lang="es-ES" sz="4800" b="1" dirty="0" smtClean="0">
                <a:solidFill>
                  <a:schemeClr val="bg1"/>
                </a:solidFill>
              </a:rPr>
            </a:br>
            <a:r>
              <a:rPr lang="es-ES" sz="4800" b="1" dirty="0" smtClean="0">
                <a:solidFill>
                  <a:schemeClr val="tx1"/>
                </a:solidFill>
              </a:rPr>
              <a:t>Tipos De Minería</a:t>
            </a:r>
            <a:endParaRPr lang="es-ES" sz="4800" b="1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467544" y="1196975"/>
            <a:ext cx="6400800" cy="5040313"/>
          </a:xfrm>
        </p:spPr>
        <p:txBody>
          <a:bodyPr/>
          <a:lstStyle/>
          <a:p>
            <a:pPr marL="571500" indent="-571500" algn="l">
              <a:buClr>
                <a:schemeClr val="bg1"/>
              </a:buClr>
              <a:buFont typeface="Arial" pitchFamily="34" charset="0"/>
              <a:buChar char="•"/>
            </a:pPr>
            <a:r>
              <a:rPr lang="es-ES" sz="4000" b="1" dirty="0" smtClean="0">
                <a:solidFill>
                  <a:schemeClr val="bg1"/>
                </a:solidFill>
              </a:rPr>
              <a:t>Metálica y</a:t>
            </a:r>
          </a:p>
          <a:p>
            <a:pPr marL="571500" indent="-571500" algn="l">
              <a:buClr>
                <a:schemeClr val="bg1"/>
              </a:buClr>
              <a:buFont typeface="Arial" pitchFamily="34" charset="0"/>
              <a:buChar char="•"/>
            </a:pPr>
            <a:r>
              <a:rPr lang="es-ES" sz="4000" b="1" dirty="0" smtClean="0">
                <a:solidFill>
                  <a:schemeClr val="bg1"/>
                </a:solidFill>
              </a:rPr>
              <a:t>No metálica</a:t>
            </a:r>
          </a:p>
          <a:p>
            <a:pPr algn="l"/>
            <a:endParaRPr lang="es-ES" dirty="0"/>
          </a:p>
          <a:p>
            <a:pPr algn="l"/>
            <a:endParaRPr lang="es-ES" dirty="0" smtClean="0"/>
          </a:p>
          <a:p>
            <a:pPr algn="l"/>
            <a:endParaRPr lang="es-ES" dirty="0" smtClean="0"/>
          </a:p>
          <a:p>
            <a:pPr algn="l"/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39714764"/>
              </p:ext>
            </p:extLst>
          </p:nvPr>
        </p:nvGraphicFramePr>
        <p:xfrm>
          <a:off x="2555776" y="2996952"/>
          <a:ext cx="4511824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3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19075"/>
            <a:ext cx="8829675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1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/>
              <a:t>Clases De Minería</a:t>
            </a:r>
            <a:br>
              <a:rPr lang="es-ES" sz="5400" dirty="0" smtClean="0"/>
            </a:b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691480" y="1484089"/>
            <a:ext cx="7696944" cy="4321175"/>
          </a:xfrm>
        </p:spPr>
        <p:txBody>
          <a:bodyPr>
            <a:normAutofit lnSpcReduction="10000"/>
          </a:bodyPr>
          <a:lstStyle/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es-ES" sz="3600" b="1" dirty="0" smtClean="0">
                <a:solidFill>
                  <a:schemeClr val="bg1"/>
                </a:solidFill>
              </a:rPr>
              <a:t>Minería a Cielo Abierto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es-ES" sz="3600" b="1" dirty="0" smtClean="0">
                <a:solidFill>
                  <a:schemeClr val="bg1"/>
                </a:solidFill>
              </a:rPr>
              <a:t>Minería Subterránea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es-ES" sz="3600" b="1" dirty="0" smtClean="0">
                <a:solidFill>
                  <a:schemeClr val="bg1"/>
                </a:solidFill>
              </a:rPr>
              <a:t>Minería de Superficie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es-ES" sz="3600" b="1" dirty="0" smtClean="0">
                <a:solidFill>
                  <a:schemeClr val="bg1"/>
                </a:solidFill>
              </a:rPr>
              <a:t>Minería por Dragado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es-ES" sz="3600" b="1" dirty="0" smtClean="0">
                <a:solidFill>
                  <a:schemeClr val="bg1"/>
                </a:solidFill>
              </a:rPr>
              <a:t>Minería por Pozos de perforación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es-ES" sz="3600" b="1" dirty="0" smtClean="0">
                <a:solidFill>
                  <a:schemeClr val="bg1"/>
                </a:solidFill>
              </a:rPr>
              <a:t>Minería de Placer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es-ES" sz="3600" b="1" dirty="0" smtClean="0">
                <a:solidFill>
                  <a:schemeClr val="bg1"/>
                </a:solidFill>
              </a:rPr>
              <a:t>Minería de Canteras</a:t>
            </a:r>
          </a:p>
          <a:p>
            <a:pPr algn="l">
              <a:buFont typeface="Wingdings" pitchFamily="2" charset="2"/>
              <a:buChar char="Ø"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38808"/>
            <a:ext cx="4040188" cy="762000"/>
          </a:xfrm>
        </p:spPr>
        <p:txBody>
          <a:bodyPr/>
          <a:lstStyle/>
          <a:p>
            <a:pPr algn="ctr"/>
            <a:r>
              <a:rPr lang="es-GT" sz="3600" dirty="0" smtClean="0">
                <a:solidFill>
                  <a:schemeClr val="bg1"/>
                </a:solidFill>
              </a:rPr>
              <a:t>Mina Subterránea</a:t>
            </a:r>
            <a:endParaRPr lang="es-GT" sz="3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132856"/>
            <a:ext cx="41326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864" y="2143935"/>
            <a:ext cx="4038600" cy="33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texto"/>
          <p:cNvSpPr>
            <a:spLocks noGrp="1"/>
          </p:cNvSpPr>
          <p:nvPr>
            <p:ph type="body" idx="3"/>
          </p:nvPr>
        </p:nvSpPr>
        <p:spPr>
          <a:xfrm>
            <a:off x="4648200" y="938808"/>
            <a:ext cx="4040188" cy="762000"/>
          </a:xfrm>
        </p:spPr>
        <p:txBody>
          <a:bodyPr/>
          <a:lstStyle/>
          <a:p>
            <a:pPr algn="ctr"/>
            <a:r>
              <a:rPr lang="es-GT" sz="3600" dirty="0" smtClean="0">
                <a:solidFill>
                  <a:schemeClr val="bg1"/>
                </a:solidFill>
              </a:rPr>
              <a:t>Mina a </a:t>
            </a:r>
            <a:r>
              <a:rPr lang="es-GT" sz="3600" dirty="0">
                <a:solidFill>
                  <a:schemeClr val="bg1"/>
                </a:solidFill>
              </a:rPr>
              <a:t>C</a:t>
            </a:r>
            <a:r>
              <a:rPr lang="es-GT" sz="3600" dirty="0" smtClean="0">
                <a:solidFill>
                  <a:schemeClr val="bg1"/>
                </a:solidFill>
              </a:rPr>
              <a:t>ielo Abierto</a:t>
            </a:r>
            <a:endParaRPr lang="es-G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63768305"/>
              </p:ext>
            </p:extLst>
          </p:nvPr>
        </p:nvGraphicFramePr>
        <p:xfrm>
          <a:off x="1763688" y="1268760"/>
          <a:ext cx="59046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780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260648"/>
            <a:ext cx="75608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600" dirty="0" smtClean="0">
                <a:solidFill>
                  <a:schemeClr val="bg1"/>
                </a:solidFill>
              </a:rPr>
              <a:t>En </a:t>
            </a:r>
            <a:r>
              <a:rPr lang="es-GT" sz="3600" dirty="0">
                <a:solidFill>
                  <a:schemeClr val="bg1"/>
                </a:solidFill>
              </a:rPr>
              <a:t>esta sección se hace una recopilación de la contribución económica que hace la industria minera en Guatemala en distintos ámbitos: a la producción y exportaciones, al PIB nacional, a la generación de empleos y salarios, a la inversión, al comercio exterior y a los ingresos fiscales, asimismo como los impactos ambientales y sociales.</a:t>
            </a:r>
          </a:p>
          <a:p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29635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artoné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610</Words>
  <Application>Microsoft Office PowerPoint</Application>
  <PresentationFormat>Presentación en pantalla (4:3)</PresentationFormat>
  <Paragraphs>62</Paragraphs>
  <Slides>28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1_Cartoné</vt:lpstr>
      <vt:lpstr>Papel</vt:lpstr>
      <vt:lpstr>Minería en Guatemala</vt:lpstr>
      <vt:lpstr>Presentación de PowerPoint</vt:lpstr>
      <vt:lpstr>Presentación de PowerPoint</vt:lpstr>
      <vt:lpstr> Tipos De Minería</vt:lpstr>
      <vt:lpstr>Presentación de PowerPoint</vt:lpstr>
      <vt:lpstr>Clases De Minería </vt:lpstr>
      <vt:lpstr>Presentación de PowerPoint</vt:lpstr>
      <vt:lpstr>Presentación de PowerPoint</vt:lpstr>
      <vt:lpstr>Presentación de PowerPoint</vt:lpstr>
      <vt:lpstr>Producción y Exportaciones </vt:lpstr>
      <vt:lpstr> En la producción nacional </vt:lpstr>
      <vt:lpstr>Empleo </vt:lpstr>
      <vt:lpstr>Inversión</vt:lpstr>
      <vt:lpstr>Impuestos y Regalías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Marlin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Home</cp:lastModifiedBy>
  <cp:revision>35</cp:revision>
  <dcterms:created xsi:type="dcterms:W3CDTF">2013-10-05T02:25:04Z</dcterms:created>
  <dcterms:modified xsi:type="dcterms:W3CDTF">2013-10-12T01:16:19Z</dcterms:modified>
</cp:coreProperties>
</file>