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303" r:id="rId4"/>
    <p:sldId id="302" r:id="rId5"/>
    <p:sldId id="297" r:id="rId6"/>
    <p:sldId id="313" r:id="rId7"/>
    <p:sldId id="314" r:id="rId8"/>
    <p:sldId id="315" r:id="rId9"/>
    <p:sldId id="310" r:id="rId10"/>
    <p:sldId id="311" r:id="rId11"/>
    <p:sldId id="312" r:id="rId12"/>
    <p:sldId id="316" r:id="rId13"/>
    <p:sldId id="317" r:id="rId14"/>
    <p:sldId id="318" r:id="rId15"/>
    <p:sldId id="304" r:id="rId16"/>
    <p:sldId id="305" r:id="rId17"/>
    <p:sldId id="306" r:id="rId18"/>
    <p:sldId id="307" r:id="rId19"/>
    <p:sldId id="308" r:id="rId20"/>
    <p:sldId id="319" r:id="rId21"/>
    <p:sldId id="320" r:id="rId22"/>
    <p:sldId id="321" r:id="rId23"/>
    <p:sldId id="322" r:id="rId24"/>
    <p:sldId id="323" r:id="rId25"/>
    <p:sldId id="275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  <a:srgbClr val="FFFF99"/>
    <a:srgbClr val="ECF4F6"/>
    <a:srgbClr val="333399"/>
    <a:srgbClr val="692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3" autoAdjust="0"/>
    <p:restoredTop sz="94660"/>
  </p:normalViewPr>
  <p:slideViewPr>
    <p:cSldViewPr>
      <p:cViewPr>
        <p:scale>
          <a:sx n="60" d="100"/>
          <a:sy n="60" d="100"/>
        </p:scale>
        <p:origin x="-1632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0" name="Freeform 48"/>
          <p:cNvSpPr>
            <a:spLocks/>
          </p:cNvSpPr>
          <p:nvPr/>
        </p:nvSpPr>
        <p:spPr bwMode="gray">
          <a:xfrm>
            <a:off x="0" y="0"/>
            <a:ext cx="7677150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272" y="0"/>
              </a:cxn>
              <a:cxn ang="0">
                <a:pos x="2832" y="4320"/>
              </a:cxn>
              <a:cxn ang="0">
                <a:pos x="0" y="4320"/>
              </a:cxn>
              <a:cxn ang="0">
                <a:pos x="0" y="0"/>
              </a:cxn>
            </a:cxnLst>
            <a:rect l="0" t="0" r="r" b="b"/>
            <a:pathLst>
              <a:path w="4272" h="4320">
                <a:moveTo>
                  <a:pt x="0" y="0"/>
                </a:moveTo>
                <a:lnTo>
                  <a:pt x="4272" y="0"/>
                </a:lnTo>
                <a:lnTo>
                  <a:pt x="2832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3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gray">
          <a:xfrm>
            <a:off x="0" y="762000"/>
            <a:ext cx="9144000" cy="2386013"/>
          </a:xfrm>
          <a:prstGeom prst="rect">
            <a:avLst/>
          </a:prstGeom>
          <a:solidFill>
            <a:schemeClr val="hlink">
              <a:alpha val="96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gray">
          <a:xfrm>
            <a:off x="0" y="6477000"/>
            <a:ext cx="9144000" cy="381000"/>
          </a:xfrm>
          <a:prstGeom prst="rect">
            <a:avLst/>
          </a:prstGeom>
          <a:solidFill>
            <a:srgbClr val="969696">
              <a:alpha val="5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123" name="Freeform 51" descr="Computer&amp; Communtication"/>
          <p:cNvSpPr>
            <a:spLocks/>
          </p:cNvSpPr>
          <p:nvPr/>
        </p:nvSpPr>
        <p:spPr bwMode="gray">
          <a:xfrm>
            <a:off x="0" y="914400"/>
            <a:ext cx="7326313" cy="22336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15" y="0"/>
              </a:cxn>
              <a:cxn ang="0">
                <a:pos x="4092" y="1386"/>
              </a:cxn>
              <a:cxn ang="0">
                <a:pos x="0" y="1407"/>
              </a:cxn>
              <a:cxn ang="0">
                <a:pos x="0" y="0"/>
              </a:cxn>
            </a:cxnLst>
            <a:rect l="0" t="0" r="r" b="b"/>
            <a:pathLst>
              <a:path w="4615" h="1407">
                <a:moveTo>
                  <a:pt x="0" y="0"/>
                </a:moveTo>
                <a:lnTo>
                  <a:pt x="4615" y="0"/>
                </a:lnTo>
                <a:lnTo>
                  <a:pt x="4092" y="1386"/>
                </a:lnTo>
                <a:lnTo>
                  <a:pt x="0" y="140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gray">
          <a:xfrm>
            <a:off x="0" y="3113088"/>
            <a:ext cx="9144000" cy="762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6FDC2AF8-9238-45DF-B453-F27437C2335A}" type="slidenum">
              <a:rPr lang="en-US"/>
              <a:pPr/>
              <a:t>‹Nº›</a:t>
            </a:fld>
            <a:endParaRPr lang="en-US"/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215900" y="152400"/>
            <a:ext cx="1079500" cy="633413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/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90863"/>
            <a:ext cx="8534400" cy="838200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5486400" y="5791200"/>
            <a:ext cx="34290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53BEC-74E2-4AEA-B811-C03A04E2624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43700" y="457200"/>
            <a:ext cx="2095500" cy="5867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1341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65F20-ACFC-4012-AC64-88EF8022D1B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4572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es-ES" smtClean="0"/>
              <a:t>Haga clic en el icono para agregar una tabla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13B50A33-9254-49D8-BDFA-702CA979DDA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5DDDC-106E-441B-A37A-1A4E5EA5AC7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F2E76-EC8C-4352-B408-D7539C8DAF5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9F8EE-ADFE-41A4-B213-A6DBCF538E5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DD64F-3403-4A29-BFB9-CCCB65AEBE1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95865-4CE2-40A3-B917-1E648BDACE1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69EFB-5C07-4B63-A364-D0905D68990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617C9-5C27-4AD1-BA2D-CF4234F462F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214D1-5F46-463D-88B9-59E89EFA938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Freeform 39" descr="Computer&amp; Communtication1"/>
          <p:cNvSpPr>
            <a:spLocks/>
          </p:cNvSpPr>
          <p:nvPr/>
        </p:nvSpPr>
        <p:spPr bwMode="gray">
          <a:xfrm>
            <a:off x="0" y="0"/>
            <a:ext cx="8915400" cy="1014413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5465" y="563"/>
              </a:cxn>
              <a:cxn ang="0">
                <a:pos x="5616" y="0"/>
              </a:cxn>
              <a:cxn ang="0">
                <a:pos x="0" y="0"/>
              </a:cxn>
              <a:cxn ang="0">
                <a:pos x="0" y="576"/>
              </a:cxn>
            </a:cxnLst>
            <a:rect l="0" t="0" r="r" b="b"/>
            <a:pathLst>
              <a:path w="5616" h="576">
                <a:moveTo>
                  <a:pt x="0" y="576"/>
                </a:moveTo>
                <a:lnTo>
                  <a:pt x="5465" y="563"/>
                </a:lnTo>
                <a:lnTo>
                  <a:pt x="5616" y="0"/>
                </a:lnTo>
                <a:lnTo>
                  <a:pt x="0" y="0"/>
                </a:lnTo>
                <a:lnTo>
                  <a:pt x="0" y="576"/>
                </a:lnTo>
                <a:close/>
              </a:path>
            </a:pathLst>
          </a:cu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064" name="Freeform 40"/>
          <p:cNvSpPr>
            <a:spLocks/>
          </p:cNvSpPr>
          <p:nvPr/>
        </p:nvSpPr>
        <p:spPr bwMode="gray">
          <a:xfrm>
            <a:off x="0" y="0"/>
            <a:ext cx="8924925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22" y="0"/>
              </a:cxn>
              <a:cxn ang="0">
                <a:pos x="4457" y="4313"/>
              </a:cxn>
              <a:cxn ang="0">
                <a:pos x="0" y="4320"/>
              </a:cxn>
              <a:cxn ang="0">
                <a:pos x="0" y="0"/>
              </a:cxn>
            </a:cxnLst>
            <a:rect l="0" t="0" r="r" b="b"/>
            <a:pathLst>
              <a:path w="5622" h="4320">
                <a:moveTo>
                  <a:pt x="0" y="0"/>
                </a:moveTo>
                <a:lnTo>
                  <a:pt x="5622" y="0"/>
                </a:lnTo>
                <a:lnTo>
                  <a:pt x="4457" y="4313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3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gray">
          <a:xfrm>
            <a:off x="0" y="6477000"/>
            <a:ext cx="9144000" cy="381000"/>
          </a:xfrm>
          <a:prstGeom prst="rect">
            <a:avLst/>
          </a:prstGeom>
          <a:solidFill>
            <a:srgbClr val="969696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66" name="Rectangle 42"/>
          <p:cNvSpPr>
            <a:spLocks noChangeArrowheads="1"/>
          </p:cNvSpPr>
          <p:nvPr/>
        </p:nvSpPr>
        <p:spPr bwMode="gray">
          <a:xfrm>
            <a:off x="0" y="403225"/>
            <a:ext cx="9144000" cy="609600"/>
          </a:xfrm>
          <a:prstGeom prst="rect">
            <a:avLst/>
          </a:prstGeom>
          <a:solidFill>
            <a:schemeClr val="tx2">
              <a:alpha val="7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67" name="Freeform 43"/>
          <p:cNvSpPr>
            <a:spLocks/>
          </p:cNvSpPr>
          <p:nvPr/>
        </p:nvSpPr>
        <p:spPr bwMode="gray">
          <a:xfrm>
            <a:off x="8664575" y="403225"/>
            <a:ext cx="477838" cy="6096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384"/>
              </a:cxn>
              <a:cxn ang="0">
                <a:pos x="288" y="384"/>
              </a:cxn>
              <a:cxn ang="0">
                <a:pos x="288" y="0"/>
              </a:cxn>
              <a:cxn ang="0">
                <a:pos x="96" y="0"/>
              </a:cxn>
            </a:cxnLst>
            <a:rect l="0" t="0" r="r" b="b"/>
            <a:pathLst>
              <a:path w="288" h="384">
                <a:moveTo>
                  <a:pt x="96" y="0"/>
                </a:moveTo>
                <a:lnTo>
                  <a:pt x="0" y="384"/>
                </a:lnTo>
                <a:lnTo>
                  <a:pt x="288" y="384"/>
                </a:lnTo>
                <a:lnTo>
                  <a:pt x="288" y="0"/>
                </a:lnTo>
                <a:lnTo>
                  <a:pt x="9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059" name="AutoShape 35"/>
          <p:cNvSpPr>
            <a:spLocks noChangeArrowheads="1"/>
          </p:cNvSpPr>
          <p:nvPr/>
        </p:nvSpPr>
        <p:spPr bwMode="gray">
          <a:xfrm rot="-37800000">
            <a:off x="11541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2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59030D-1458-408E-9BB1-D833EC27C585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4572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RAZONES FINANCIERAS</a:t>
            </a:r>
            <a:endParaRPr lang="en-US" sz="28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white">
          <a:xfrm>
            <a:off x="622070" y="5733256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/>
            <a:endParaRPr lang="en-US" sz="2800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1" t="29329" r="15181" b="41796"/>
          <a:stretch/>
        </p:blipFill>
        <p:spPr bwMode="auto">
          <a:xfrm>
            <a:off x="0" y="116633"/>
            <a:ext cx="914400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0" t="30488" r="11346" b="31470"/>
          <a:stretch/>
        </p:blipFill>
        <p:spPr bwMode="auto">
          <a:xfrm>
            <a:off x="0" y="3212976"/>
            <a:ext cx="9144000" cy="36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821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t="12959" r="13122" b="1428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287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1" t="34558" r="29722" b="14059"/>
          <a:stretch/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188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7" t="26146" r="29721" b="3088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427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9" t="10913" r="29722" b="20766"/>
          <a:stretch/>
        </p:blipFill>
        <p:spPr bwMode="auto">
          <a:xfrm>
            <a:off x="0" y="27096"/>
            <a:ext cx="9144000" cy="683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333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8" t="22281" r="11789" b="45662"/>
          <a:stretch/>
        </p:blipFill>
        <p:spPr bwMode="auto">
          <a:xfrm>
            <a:off x="20018" y="188640"/>
            <a:ext cx="9123982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403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6" t="34331" r="15182" b="2724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844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9" t="32513" r="15303" b="30656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376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5" t="22736" r="15667" b="22016"/>
          <a:stretch/>
        </p:blipFill>
        <p:spPr bwMode="auto">
          <a:xfrm>
            <a:off x="107504" y="0"/>
            <a:ext cx="9036496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952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4" t="14096" r="28753" b="34975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10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5" t="18739" r="26948"/>
          <a:stretch/>
        </p:blipFill>
        <p:spPr bwMode="auto">
          <a:xfrm>
            <a:off x="251520" y="620688"/>
            <a:ext cx="8568952" cy="563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88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4" t="13187" r="29722" b="14741"/>
          <a:stretch/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94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GT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0" t="19326" r="29722" b="66578"/>
          <a:stretch/>
        </p:blipFill>
        <p:spPr bwMode="auto">
          <a:xfrm>
            <a:off x="0" y="116632"/>
            <a:ext cx="9144000" cy="220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9" t="71031" r="12316" b="21239"/>
          <a:stretch/>
        </p:blipFill>
        <p:spPr bwMode="auto">
          <a:xfrm>
            <a:off x="323528" y="2317532"/>
            <a:ext cx="8820472" cy="111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7" t="45112" r="12316" b="23058"/>
          <a:stretch/>
        </p:blipFill>
        <p:spPr bwMode="auto">
          <a:xfrm>
            <a:off x="0" y="3429000"/>
            <a:ext cx="914399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840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3" t="16370" r="12758" b="20197"/>
          <a:stretch/>
        </p:blipFill>
        <p:spPr bwMode="auto">
          <a:xfrm>
            <a:off x="107504" y="0"/>
            <a:ext cx="89289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686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3" t="41607" r="13121" b="29197"/>
          <a:stretch/>
        </p:blipFill>
        <p:spPr bwMode="auto">
          <a:xfrm>
            <a:off x="24270" y="0"/>
            <a:ext cx="91197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564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4" t="38424" r="29721" b="33384"/>
          <a:stretch/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687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2133600" y="3124200"/>
            <a:ext cx="47244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s-ES" sz="54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</a:rPr>
              <a:t>MUCHAS GRACIAS</a:t>
            </a:r>
            <a:endParaRPr lang="es-ES" sz="54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89803" dir="2700000" algn="ctr" rotWithShape="0">
                  <a:srgbClr val="000000">
                    <a:alpha val="50000"/>
                  </a:srgbClr>
                </a:outerShdw>
              </a:effectLst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5" t="25237" r="13727" b="37382"/>
          <a:stretch/>
        </p:blipFill>
        <p:spPr bwMode="auto">
          <a:xfrm>
            <a:off x="251520" y="476672"/>
            <a:ext cx="8712968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628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3" t="12597" r="14617" b="49299"/>
          <a:stretch/>
        </p:blipFill>
        <p:spPr bwMode="auto">
          <a:xfrm>
            <a:off x="251520" y="476672"/>
            <a:ext cx="8568952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031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64 Título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es-GT" sz="2400" dirty="0" smtClean="0">
                <a:solidFill>
                  <a:srgbClr val="FFC000"/>
                </a:solidFill>
              </a:rPr>
              <a:t>ANALISIS DE RAZONES FINANCIERAS</a:t>
            </a:r>
            <a:endParaRPr lang="es-ES" sz="2400" dirty="0">
              <a:solidFill>
                <a:srgbClr val="FFC000"/>
              </a:solidFill>
              <a:hlinkClick r:id="rId2" action="ppaction://hlinksldjump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81634"/>
          </a:xfrm>
        </p:spPr>
        <p:txBody>
          <a:bodyPr/>
          <a:lstStyle/>
          <a:p>
            <a:pPr algn="just" fontAlgn="ctr"/>
            <a:endParaRPr lang="es-GT" sz="1600" dirty="0" smtClean="0"/>
          </a:p>
          <a:p>
            <a:pPr algn="just" fontAlgn="ctr"/>
            <a:r>
              <a:rPr lang="es-GT" sz="1600" dirty="0" smtClean="0"/>
              <a:t>El valor real de los estados financieros radica en el hecho que pueden utilizarse para ayudar a predecir la posición financiera  de una empresa en el futuro  y determinar las utilidades y los dividendos esperados.</a:t>
            </a:r>
          </a:p>
          <a:p>
            <a:pPr algn="just" fontAlgn="ctr">
              <a:buNone/>
            </a:pPr>
            <a:endParaRPr lang="es-GT" sz="1600" dirty="0" smtClean="0"/>
          </a:p>
          <a:p>
            <a:pPr algn="just" fontAlgn="ctr"/>
            <a:r>
              <a:rPr lang="es-GT" sz="1600" dirty="0" smtClean="0"/>
              <a:t>El primer paso del análisis de estados financieros son a través de razones financieras, que tienen como propósito mostrar la relación  que existen entre las cuentas de los estados financieros.</a:t>
            </a:r>
          </a:p>
          <a:p>
            <a:pPr algn="just" fontAlgn="ctr"/>
            <a:endParaRPr lang="es-GT" sz="1600" dirty="0" smtClean="0"/>
          </a:p>
          <a:p>
            <a:pPr algn="just" fontAlgn="ctr"/>
            <a:r>
              <a:rPr lang="es-GT" sz="1600" dirty="0" smtClean="0"/>
              <a:t>Las razones financieras convierten las cifras en valores relativos, o razones, nos permite comparar la posición financiera de la empresa con otras empresas.</a:t>
            </a:r>
          </a:p>
          <a:p>
            <a:pPr algn="just" fontAlgn="ctr">
              <a:buNone/>
            </a:pPr>
            <a:endParaRPr lang="es-GT" sz="1600" dirty="0" smtClean="0"/>
          </a:p>
          <a:p>
            <a:pPr algn="just" fontAlgn="ctr"/>
            <a:r>
              <a:rPr lang="es-GT" sz="1600" dirty="0" smtClean="0"/>
              <a:t>Se utilizan para hacer presentaciones a terceros para que los estados financieros se comprendan no solo a nivel de cifras si no también a nivel de razonamiento lógico.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64 Título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es-GT" sz="2400" dirty="0" smtClean="0">
                <a:solidFill>
                  <a:srgbClr val="FFC000"/>
                </a:solidFill>
              </a:rPr>
              <a:t>RAZON DE LIQUIDEZ</a:t>
            </a:r>
            <a:endParaRPr lang="es-ES" sz="2400" dirty="0">
              <a:solidFill>
                <a:srgbClr val="FFC000"/>
              </a:solidFill>
              <a:hlinkClick r:id="rId2" action="ppaction://hlinksldjump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38600" cy="5324492"/>
          </a:xfrm>
        </p:spPr>
        <p:txBody>
          <a:bodyPr/>
          <a:lstStyle/>
          <a:p>
            <a:pPr algn="just" fontAlgn="ctr"/>
            <a:r>
              <a:rPr lang="es-GT" sz="1600" dirty="0" smtClean="0"/>
              <a:t>Razón de liquidez, muestra la capacidad que tiene una empresa para satisfacer sus obligaciones a corto plazo.</a:t>
            </a:r>
          </a:p>
          <a:p>
            <a:pPr algn="just" fontAlgn="ctr"/>
            <a:r>
              <a:rPr lang="es-GT" sz="1600" dirty="0" smtClean="0"/>
              <a:t>Los activos a corto plazo tienen la característica de ser convertibles en efecto a corto plazo, ejemplo, inversiones en valores, cuentas por cobrar, inventarios.</a:t>
            </a:r>
          </a:p>
          <a:p>
            <a:pPr algn="just" fontAlgn="ctr"/>
            <a:r>
              <a:rPr lang="es-GT" sz="1600" dirty="0" smtClean="0"/>
              <a:t>La razón liquidez muestra la relación que existe entre el efectivo de una empresa y otros activos circulantes y sus pasivos circulantes.</a:t>
            </a:r>
          </a:p>
          <a:p>
            <a:pPr algn="just" fontAlgn="ctr"/>
            <a:r>
              <a:rPr lang="es-GT" sz="1600" dirty="0" smtClean="0"/>
              <a:t>La razón de liquidez existe dos formas de calcularse.</a:t>
            </a:r>
          </a:p>
          <a:p>
            <a:pPr lvl="1" algn="just" fontAlgn="ctr"/>
            <a:r>
              <a:rPr lang="es-GT" sz="1200" dirty="0" smtClean="0"/>
              <a:t>Razón Circulantes,  indica en que medida los pasivos circulantes están cubiertos por los activos que se espera que se conviertan en efectivo en futuro cercano.</a:t>
            </a:r>
          </a:p>
          <a:p>
            <a:pPr lvl="1" algn="just" fontAlgn="ctr"/>
            <a:r>
              <a:rPr lang="es-GT" sz="1200" dirty="0" smtClean="0"/>
              <a:t>Razón Rápida o prueba de acido. Mide la capacidad de la empresa para cubrir  sus pasivos circulantes sin recurrir a sus ventas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GT" dirty="0" smtClean="0"/>
              <a:t>Razón Circulante.</a:t>
            </a:r>
          </a:p>
          <a:p>
            <a:pPr>
              <a:buNone/>
            </a:pPr>
            <a:endParaRPr lang="es-GT" dirty="0" smtClean="0"/>
          </a:p>
          <a:p>
            <a:pPr>
              <a:buNone/>
            </a:pPr>
            <a:endParaRPr lang="es-GT" dirty="0" smtClean="0"/>
          </a:p>
          <a:p>
            <a:pPr>
              <a:buNone/>
            </a:pPr>
            <a:endParaRPr lang="es-GT" dirty="0" smtClean="0"/>
          </a:p>
          <a:p>
            <a:r>
              <a:rPr lang="es-GT" dirty="0" smtClean="0"/>
              <a:t>Razón Rápida Prueba de acido.</a:t>
            </a:r>
          </a:p>
          <a:p>
            <a:pPr>
              <a:buNone/>
            </a:pPr>
            <a:endParaRPr lang="es-GT" dirty="0" smtClean="0"/>
          </a:p>
        </p:txBody>
      </p:sp>
      <p:sp>
        <p:nvSpPr>
          <p:cNvPr id="7" name="6 Igual que"/>
          <p:cNvSpPr/>
          <p:nvPr/>
        </p:nvSpPr>
        <p:spPr>
          <a:xfrm>
            <a:off x="4572000" y="1857364"/>
            <a:ext cx="571504" cy="50006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143504" y="1857364"/>
            <a:ext cx="364333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400" b="1" u="sng" dirty="0" smtClean="0">
                <a:solidFill>
                  <a:schemeClr val="tx1"/>
                </a:solidFill>
              </a:rPr>
              <a:t>Activo circulante</a:t>
            </a:r>
          </a:p>
          <a:p>
            <a:pPr algn="ctr"/>
            <a:r>
              <a:rPr lang="es-GT" sz="1400" b="1" dirty="0" smtClean="0">
                <a:solidFill>
                  <a:schemeClr val="tx1"/>
                </a:solidFill>
              </a:rPr>
              <a:t>Pasivo circulante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9" name="8 Igual que"/>
          <p:cNvSpPr/>
          <p:nvPr/>
        </p:nvSpPr>
        <p:spPr>
          <a:xfrm>
            <a:off x="4643438" y="4643446"/>
            <a:ext cx="571504" cy="50006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286380" y="4643446"/>
            <a:ext cx="364333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400" b="1" u="sng" dirty="0" smtClean="0">
                <a:solidFill>
                  <a:schemeClr val="tx1"/>
                </a:solidFill>
              </a:rPr>
              <a:t>Activo circulante- Inventarios </a:t>
            </a:r>
            <a:endParaRPr lang="es-GT" sz="1400" b="1" dirty="0" smtClean="0">
              <a:solidFill>
                <a:schemeClr val="tx1"/>
              </a:solidFill>
            </a:endParaRPr>
          </a:p>
          <a:p>
            <a:pPr algn="ctr"/>
            <a:r>
              <a:rPr lang="es-GT" sz="1400" b="1" dirty="0" smtClean="0">
                <a:solidFill>
                  <a:schemeClr val="tx1"/>
                </a:solidFill>
              </a:rPr>
              <a:t>Pasivo circulante</a:t>
            </a:r>
            <a:endParaRPr lang="es-E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88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64 Título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es-GT" sz="2400" dirty="0" smtClean="0">
                <a:solidFill>
                  <a:srgbClr val="FFC000"/>
                </a:solidFill>
              </a:rPr>
              <a:t>RAZON DE ADMINISTRACIÓN DE ACTIVOS</a:t>
            </a:r>
            <a:endParaRPr lang="es-ES" sz="2400" dirty="0">
              <a:solidFill>
                <a:srgbClr val="FFC000"/>
              </a:solidFill>
              <a:hlinkClick r:id="rId2" action="ppaction://hlinksldjump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38600" cy="5324492"/>
          </a:xfrm>
        </p:spPr>
        <p:txBody>
          <a:bodyPr/>
          <a:lstStyle/>
          <a:p>
            <a:pPr algn="just" fontAlgn="ctr"/>
            <a:r>
              <a:rPr lang="es-GT" sz="1600" dirty="0" smtClean="0"/>
              <a:t>Conjunto de razones que miden la eficiencia de una empresa para administrar sus activos.</a:t>
            </a:r>
          </a:p>
          <a:p>
            <a:pPr algn="just" fontAlgn="ctr"/>
            <a:endParaRPr lang="es-GT" sz="1600" dirty="0" smtClean="0"/>
          </a:p>
          <a:p>
            <a:pPr algn="just" fontAlgn="ctr"/>
            <a:r>
              <a:rPr lang="es-GT" sz="1600" dirty="0" smtClean="0"/>
              <a:t>Estas razones se dividen  en:</a:t>
            </a:r>
          </a:p>
          <a:p>
            <a:pPr algn="just" fontAlgn="ctr"/>
            <a:endParaRPr lang="es-GT" sz="1600" dirty="0" smtClean="0"/>
          </a:p>
          <a:p>
            <a:pPr lvl="1" algn="just" fontAlgn="ctr"/>
            <a:r>
              <a:rPr lang="es-GT" sz="1200" dirty="0" smtClean="0"/>
              <a:t>Rotación de inventarios, mide las veces que rotan los inventarios en el año.</a:t>
            </a:r>
          </a:p>
          <a:p>
            <a:pPr lvl="1" algn="just" fontAlgn="ctr"/>
            <a:endParaRPr lang="es-GT" sz="1200" dirty="0" smtClean="0"/>
          </a:p>
          <a:p>
            <a:pPr lvl="1" algn="just" fontAlgn="ctr"/>
            <a:r>
              <a:rPr lang="es-GT" sz="1200" dirty="0" smtClean="0"/>
              <a:t>Rotación de cuentas por cobrar,  Indica el plazo promedio que requiere la empresa para cobrar las ventas al crédito .</a:t>
            </a:r>
          </a:p>
          <a:p>
            <a:pPr lvl="1" algn="just" fontAlgn="ctr"/>
            <a:endParaRPr lang="es-GT" sz="1200" dirty="0" smtClean="0"/>
          </a:p>
          <a:p>
            <a:pPr lvl="1" algn="just" fontAlgn="ctr"/>
            <a:r>
              <a:rPr lang="es-GT" sz="1200" dirty="0" smtClean="0"/>
              <a:t>Rotación de los activos fijos, mide la eficiencia de la empresa para utilizar su planta y equipo y ayudar a generar venta.</a:t>
            </a:r>
          </a:p>
          <a:p>
            <a:pPr lvl="1" algn="just" fontAlgn="ctr"/>
            <a:endParaRPr lang="es-GT" sz="1200" dirty="0" smtClean="0"/>
          </a:p>
          <a:p>
            <a:pPr lvl="1" algn="just" fontAlgn="ctr"/>
            <a:r>
              <a:rPr lang="es-GT" sz="1200" dirty="0" smtClean="0"/>
              <a:t>Rotación de activos totales, mide la rotación de la totalidad de los activos  de la empres.	 	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GT" sz="2400" dirty="0" smtClean="0"/>
              <a:t>Rotación inventarios</a:t>
            </a:r>
          </a:p>
          <a:p>
            <a:pPr>
              <a:buNone/>
            </a:pPr>
            <a:endParaRPr lang="es-GT" dirty="0" smtClean="0"/>
          </a:p>
          <a:p>
            <a:pPr algn="just"/>
            <a:r>
              <a:rPr lang="es-GT" sz="2400" dirty="0" smtClean="0"/>
              <a:t>Rotación cuenta por cobrar</a:t>
            </a:r>
          </a:p>
          <a:p>
            <a:pPr>
              <a:buNone/>
            </a:pPr>
            <a:endParaRPr lang="es-GT" dirty="0" smtClean="0"/>
          </a:p>
          <a:p>
            <a:r>
              <a:rPr lang="es-GT" sz="2400" dirty="0" smtClean="0"/>
              <a:t>Rotación de activo fijo</a:t>
            </a:r>
          </a:p>
          <a:p>
            <a:pPr>
              <a:buNone/>
            </a:pPr>
            <a:endParaRPr lang="es-GT" dirty="0" smtClean="0"/>
          </a:p>
          <a:p>
            <a:r>
              <a:rPr lang="es-GT" sz="2400" dirty="0" smtClean="0"/>
              <a:t>Rotación de activo total</a:t>
            </a:r>
          </a:p>
          <a:p>
            <a:pPr>
              <a:buNone/>
            </a:pPr>
            <a:endParaRPr lang="es-GT" dirty="0" smtClean="0"/>
          </a:p>
        </p:txBody>
      </p:sp>
      <p:sp>
        <p:nvSpPr>
          <p:cNvPr id="7" name="6 Igual que"/>
          <p:cNvSpPr/>
          <p:nvPr/>
        </p:nvSpPr>
        <p:spPr>
          <a:xfrm>
            <a:off x="4500562" y="1643050"/>
            <a:ext cx="571504" cy="50006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143504" y="1643050"/>
            <a:ext cx="364333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400" b="1" u="sng" dirty="0" smtClean="0">
                <a:solidFill>
                  <a:schemeClr val="tx1"/>
                </a:solidFill>
              </a:rPr>
              <a:t>Costo de Ventas</a:t>
            </a:r>
          </a:p>
          <a:p>
            <a:pPr algn="ctr"/>
            <a:r>
              <a:rPr lang="es-GT" sz="1400" b="1" dirty="0" smtClean="0">
                <a:solidFill>
                  <a:schemeClr val="tx1"/>
                </a:solidFill>
              </a:rPr>
              <a:t>Inventarios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9" name="8 Igual que"/>
          <p:cNvSpPr/>
          <p:nvPr/>
        </p:nvSpPr>
        <p:spPr>
          <a:xfrm>
            <a:off x="4500562" y="2928934"/>
            <a:ext cx="571504" cy="50006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143504" y="2928934"/>
            <a:ext cx="364333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400" b="1" u="sng" dirty="0" smtClean="0">
                <a:solidFill>
                  <a:schemeClr val="tx1"/>
                </a:solidFill>
              </a:rPr>
              <a:t>Cuentas por Cobrar </a:t>
            </a:r>
            <a:endParaRPr lang="es-GT" sz="1400" b="1" dirty="0" smtClean="0">
              <a:solidFill>
                <a:schemeClr val="tx1"/>
              </a:solidFill>
            </a:endParaRPr>
          </a:p>
          <a:p>
            <a:pPr algn="ctr"/>
            <a:r>
              <a:rPr lang="es-GT" sz="1400" b="1" dirty="0" smtClean="0">
                <a:solidFill>
                  <a:schemeClr val="tx1"/>
                </a:solidFill>
              </a:rPr>
              <a:t>Ventas /  360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10" name="9 Igual que"/>
          <p:cNvSpPr/>
          <p:nvPr/>
        </p:nvSpPr>
        <p:spPr>
          <a:xfrm>
            <a:off x="4500562" y="4000504"/>
            <a:ext cx="571504" cy="50006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214942" y="4000504"/>
            <a:ext cx="364333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400" b="1" u="sng" dirty="0" smtClean="0">
                <a:solidFill>
                  <a:schemeClr val="tx1"/>
                </a:solidFill>
              </a:rPr>
              <a:t>          Ventas____</a:t>
            </a:r>
            <a:endParaRPr lang="es-GT" sz="1400" b="1" dirty="0" smtClean="0">
              <a:solidFill>
                <a:schemeClr val="tx1"/>
              </a:solidFill>
            </a:endParaRPr>
          </a:p>
          <a:p>
            <a:pPr algn="ctr"/>
            <a:r>
              <a:rPr lang="es-GT" sz="1400" b="1" dirty="0" smtClean="0">
                <a:solidFill>
                  <a:schemeClr val="tx1"/>
                </a:solidFill>
              </a:rPr>
              <a:t>Activo fijo Neto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13" name="12 Igual que"/>
          <p:cNvSpPr/>
          <p:nvPr/>
        </p:nvSpPr>
        <p:spPr>
          <a:xfrm>
            <a:off x="4500562" y="4929198"/>
            <a:ext cx="571504" cy="50006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214942" y="4929198"/>
            <a:ext cx="364333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400" b="1" u="sng" dirty="0" smtClean="0">
                <a:solidFill>
                  <a:schemeClr val="tx1"/>
                </a:solidFill>
              </a:rPr>
              <a:t>          Ventas____</a:t>
            </a:r>
            <a:endParaRPr lang="es-GT" sz="1400" b="1" dirty="0" smtClean="0">
              <a:solidFill>
                <a:schemeClr val="tx1"/>
              </a:solidFill>
            </a:endParaRPr>
          </a:p>
          <a:p>
            <a:pPr algn="ctr"/>
            <a:r>
              <a:rPr lang="es-GT" sz="1400" b="1" dirty="0" smtClean="0">
                <a:solidFill>
                  <a:schemeClr val="tx1"/>
                </a:solidFill>
              </a:rPr>
              <a:t>Activo Total</a:t>
            </a:r>
            <a:endParaRPr lang="es-E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3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64 Título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es-GT" sz="2400" dirty="0" smtClean="0">
                <a:solidFill>
                  <a:srgbClr val="FFC000"/>
                </a:solidFill>
              </a:rPr>
              <a:t>RAZON DE ADMINISTRACIÓN DE DEUDA</a:t>
            </a:r>
            <a:endParaRPr lang="es-ES" sz="2400" dirty="0">
              <a:solidFill>
                <a:srgbClr val="FFC000"/>
              </a:solidFill>
              <a:hlinkClick r:id="rId2" action="ppaction://hlinksldjump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38600" cy="5324492"/>
          </a:xfrm>
        </p:spPr>
        <p:txBody>
          <a:bodyPr/>
          <a:lstStyle/>
          <a:p>
            <a:pPr algn="just" fontAlgn="ctr"/>
            <a:r>
              <a:rPr lang="es-GT" sz="1600" dirty="0" smtClean="0"/>
              <a:t>Es la medida en la cual la empresa se financia por medio de deudas, financieramente se le conoce como apalancamiento.</a:t>
            </a:r>
          </a:p>
          <a:p>
            <a:pPr algn="just" fontAlgn="ctr"/>
            <a:endParaRPr lang="es-GT" sz="1600" dirty="0" smtClean="0"/>
          </a:p>
          <a:p>
            <a:pPr algn="just" fontAlgn="ctr"/>
            <a:r>
              <a:rPr lang="es-GT" sz="1600" dirty="0" smtClean="0"/>
              <a:t>Estas razones se dividen  en:</a:t>
            </a:r>
          </a:p>
          <a:p>
            <a:pPr algn="just" fontAlgn="ctr"/>
            <a:endParaRPr lang="es-GT" sz="1600" dirty="0" smtClean="0"/>
          </a:p>
          <a:p>
            <a:pPr lvl="1" algn="just" fontAlgn="ctr"/>
            <a:r>
              <a:rPr lang="es-GT" sz="1200" dirty="0" smtClean="0"/>
              <a:t>Razón de endeudamiento, mide el porcentaje de los activos financiados  a la empresa por los acreedores</a:t>
            </a:r>
          </a:p>
          <a:p>
            <a:pPr lvl="1" algn="just" fontAlgn="ctr"/>
            <a:endParaRPr lang="es-GT" sz="1200" dirty="0" smtClean="0"/>
          </a:p>
          <a:p>
            <a:pPr lvl="1" algn="just" fontAlgn="ctr"/>
            <a:r>
              <a:rPr lang="es-GT" sz="1200" dirty="0" smtClean="0"/>
              <a:t>Razón de rotación de intereses ganados, mide la capacidad de la empresa para satisfacer sus pagos anuales de intereses.</a:t>
            </a:r>
          </a:p>
          <a:p>
            <a:pPr lvl="1" algn="just" fontAlgn="ctr"/>
            <a:endParaRPr lang="es-GT" sz="1200" dirty="0" smtClean="0"/>
          </a:p>
          <a:p>
            <a:pPr lvl="1" algn="just" fontAlgn="ctr"/>
            <a:r>
              <a:rPr lang="es-GT" sz="1200" dirty="0" smtClean="0"/>
              <a:t>Rotación de cuentas por pagar, mide los días pendientes de pago de cuentas por pagar comerciales</a:t>
            </a:r>
          </a:p>
          <a:p>
            <a:pPr lvl="1" algn="just" fontAlgn="ctr"/>
            <a:endParaRPr lang="es-GT" sz="1200" dirty="0" smtClean="0"/>
          </a:p>
          <a:p>
            <a:pPr lvl="1" algn="just" fontAlgn="ctr"/>
            <a:r>
              <a:rPr lang="es-GT" sz="1200" dirty="0" smtClean="0"/>
              <a:t>Razón costo financiero, mide  el costo de la deuda financiera.	 	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GT" sz="2400" dirty="0" smtClean="0"/>
              <a:t>Razón endeudamiento</a:t>
            </a:r>
          </a:p>
          <a:p>
            <a:pPr>
              <a:buNone/>
            </a:pPr>
            <a:endParaRPr lang="es-GT" dirty="0" smtClean="0"/>
          </a:p>
          <a:p>
            <a:pPr algn="just"/>
            <a:r>
              <a:rPr lang="es-GT" sz="2400" dirty="0" smtClean="0"/>
              <a:t>Rotación intereses</a:t>
            </a:r>
          </a:p>
          <a:p>
            <a:pPr>
              <a:buNone/>
            </a:pPr>
            <a:endParaRPr lang="es-GT" dirty="0" smtClean="0"/>
          </a:p>
          <a:p>
            <a:r>
              <a:rPr lang="es-GT" sz="2400" dirty="0" smtClean="0"/>
              <a:t>Días pendientes de pago</a:t>
            </a:r>
          </a:p>
          <a:p>
            <a:pPr>
              <a:buNone/>
            </a:pPr>
            <a:endParaRPr lang="es-GT" dirty="0" smtClean="0"/>
          </a:p>
          <a:p>
            <a:r>
              <a:rPr lang="es-GT" sz="2400" dirty="0" smtClean="0"/>
              <a:t>Costo financiero</a:t>
            </a:r>
          </a:p>
          <a:p>
            <a:pPr>
              <a:buNone/>
            </a:pPr>
            <a:endParaRPr lang="es-GT" dirty="0" smtClean="0"/>
          </a:p>
        </p:txBody>
      </p:sp>
      <p:sp>
        <p:nvSpPr>
          <p:cNvPr id="7" name="6 Igual que"/>
          <p:cNvSpPr/>
          <p:nvPr/>
        </p:nvSpPr>
        <p:spPr>
          <a:xfrm>
            <a:off x="4500562" y="1643050"/>
            <a:ext cx="571504" cy="50006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072066" y="1643050"/>
            <a:ext cx="364333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400" b="1" u="sng" dirty="0" smtClean="0">
                <a:solidFill>
                  <a:schemeClr val="tx1"/>
                </a:solidFill>
              </a:rPr>
              <a:t>Pasivo  total </a:t>
            </a:r>
          </a:p>
          <a:p>
            <a:pPr algn="ctr"/>
            <a:r>
              <a:rPr lang="es-GT" sz="1400" b="1" dirty="0" smtClean="0">
                <a:solidFill>
                  <a:schemeClr val="tx1"/>
                </a:solidFill>
              </a:rPr>
              <a:t>Activo total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9" name="8 Igual que"/>
          <p:cNvSpPr/>
          <p:nvPr/>
        </p:nvSpPr>
        <p:spPr>
          <a:xfrm>
            <a:off x="4500562" y="2714620"/>
            <a:ext cx="571504" cy="50006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143504" y="2643182"/>
            <a:ext cx="364333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400" b="1" u="sng" dirty="0" smtClean="0">
                <a:solidFill>
                  <a:schemeClr val="tx1"/>
                </a:solidFill>
              </a:rPr>
              <a:t>       UAII____</a:t>
            </a:r>
          </a:p>
          <a:p>
            <a:pPr algn="ctr"/>
            <a:r>
              <a:rPr lang="es-GT" sz="1400" b="1" dirty="0" smtClean="0">
                <a:solidFill>
                  <a:schemeClr val="tx1"/>
                </a:solidFill>
              </a:rPr>
              <a:t>Cargos por Intereses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10" name="9 Igual que"/>
          <p:cNvSpPr/>
          <p:nvPr/>
        </p:nvSpPr>
        <p:spPr>
          <a:xfrm>
            <a:off x="4500562" y="3571876"/>
            <a:ext cx="571504" cy="50006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072066" y="3571876"/>
            <a:ext cx="364333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400" b="1" u="sng" dirty="0" smtClean="0">
                <a:solidFill>
                  <a:schemeClr val="tx1"/>
                </a:solidFill>
              </a:rPr>
              <a:t>          cuentas por pagar comerciales___</a:t>
            </a:r>
            <a:endParaRPr lang="es-GT" sz="1400" b="1" dirty="0" smtClean="0">
              <a:solidFill>
                <a:schemeClr val="tx1"/>
              </a:solidFill>
            </a:endParaRPr>
          </a:p>
          <a:p>
            <a:pPr algn="ctr"/>
            <a:r>
              <a:rPr lang="es-GT" sz="1400" b="1" dirty="0" smtClean="0">
                <a:solidFill>
                  <a:schemeClr val="tx1"/>
                </a:solidFill>
              </a:rPr>
              <a:t>Costo de ventas  /  360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13" name="12 Igual que"/>
          <p:cNvSpPr/>
          <p:nvPr/>
        </p:nvSpPr>
        <p:spPr>
          <a:xfrm>
            <a:off x="4500562" y="4572008"/>
            <a:ext cx="571504" cy="50006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143504" y="4643446"/>
            <a:ext cx="364333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400" b="1" u="sng" dirty="0" smtClean="0">
                <a:solidFill>
                  <a:schemeClr val="tx1"/>
                </a:solidFill>
              </a:rPr>
              <a:t>          Cargos por intereses___</a:t>
            </a:r>
            <a:endParaRPr lang="es-GT" sz="1400" b="1" dirty="0" smtClean="0">
              <a:solidFill>
                <a:schemeClr val="tx1"/>
              </a:solidFill>
            </a:endParaRPr>
          </a:p>
          <a:p>
            <a:pPr algn="ctr"/>
            <a:r>
              <a:rPr lang="es-GT" sz="1400" b="1" dirty="0" smtClean="0">
                <a:solidFill>
                  <a:schemeClr val="tx1"/>
                </a:solidFill>
              </a:rPr>
              <a:t>Cuenta por pagar financiera</a:t>
            </a:r>
            <a:endParaRPr lang="es-E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44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0" t="21826" r="30691" b="27927"/>
          <a:stretch/>
        </p:blipFill>
        <p:spPr bwMode="auto">
          <a:xfrm>
            <a:off x="0" y="0"/>
            <a:ext cx="90178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588776"/>
      </p:ext>
    </p:extLst>
  </p:cSld>
  <p:clrMapOvr>
    <a:masterClrMapping/>
  </p:clrMapOvr>
</p:sld>
</file>

<file path=ppt/theme/theme1.xml><?xml version="1.0" encoding="utf-8"?>
<a:theme xmlns:a="http://schemas.openxmlformats.org/drawingml/2006/main" name="cdb2004175gl">
  <a:themeElements>
    <a:clrScheme name="170Gp_natural_light 2">
      <a:dk1>
        <a:srgbClr val="000000"/>
      </a:dk1>
      <a:lt1>
        <a:srgbClr val="FFFFFF"/>
      </a:lt1>
      <a:dk2>
        <a:srgbClr val="26728A"/>
      </a:dk2>
      <a:lt2>
        <a:srgbClr val="DDDDDD"/>
      </a:lt2>
      <a:accent1>
        <a:srgbClr val="9FCAD3"/>
      </a:accent1>
      <a:accent2>
        <a:srgbClr val="9999FF"/>
      </a:accent2>
      <a:accent3>
        <a:srgbClr val="FFFFFF"/>
      </a:accent3>
      <a:accent4>
        <a:srgbClr val="000000"/>
      </a:accent4>
      <a:accent5>
        <a:srgbClr val="CDE1E6"/>
      </a:accent5>
      <a:accent6>
        <a:srgbClr val="8A8AE7"/>
      </a:accent6>
      <a:hlink>
        <a:srgbClr val="71A5DF"/>
      </a:hlink>
      <a:folHlink>
        <a:srgbClr val="F1CA69"/>
      </a:folHlink>
    </a:clrScheme>
    <a:fontScheme name="170Gp_natural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0Gp_natural_light 1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2">
        <a:dk1>
          <a:srgbClr val="000000"/>
        </a:dk1>
        <a:lt1>
          <a:srgbClr val="FFFFFF"/>
        </a:lt1>
        <a:dk2>
          <a:srgbClr val="26728A"/>
        </a:dk2>
        <a:lt2>
          <a:srgbClr val="DDDDDD"/>
        </a:lt2>
        <a:accent1>
          <a:srgbClr val="9FCAD3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8A8AE7"/>
        </a:accent6>
        <a:hlink>
          <a:srgbClr val="71A5DF"/>
        </a:hlink>
        <a:folHlink>
          <a:srgbClr val="F1CA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3">
        <a:dk1>
          <a:srgbClr val="000000"/>
        </a:dk1>
        <a:lt1>
          <a:srgbClr val="FFFFFF"/>
        </a:lt1>
        <a:dk2>
          <a:srgbClr val="333399"/>
        </a:dk2>
        <a:lt2>
          <a:srgbClr val="C0C0C0"/>
        </a:lt2>
        <a:accent1>
          <a:srgbClr val="8FABD5"/>
        </a:accent1>
        <a:accent2>
          <a:srgbClr val="F1900F"/>
        </a:accent2>
        <a:accent3>
          <a:srgbClr val="FFFFFF"/>
        </a:accent3>
        <a:accent4>
          <a:srgbClr val="000000"/>
        </a:accent4>
        <a:accent5>
          <a:srgbClr val="C6D2E7"/>
        </a:accent5>
        <a:accent6>
          <a:srgbClr val="DA820C"/>
        </a:accent6>
        <a:hlink>
          <a:srgbClr val="AE0404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cdb2004175gl</Template>
  <TotalTime>653</TotalTime>
  <Words>562</Words>
  <Application>Microsoft Office PowerPoint</Application>
  <PresentationFormat>Presentación en pantalla (4:3)</PresentationFormat>
  <Paragraphs>81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cdb2004175gl</vt:lpstr>
      <vt:lpstr>RAZONES FINANCIERAS</vt:lpstr>
      <vt:lpstr>Presentación de PowerPoint</vt:lpstr>
      <vt:lpstr>Presentación de PowerPoint</vt:lpstr>
      <vt:lpstr>Presentación de PowerPoint</vt:lpstr>
      <vt:lpstr>ANALISIS DE RAZONES FINANCIERAS</vt:lpstr>
      <vt:lpstr>RAZON DE LIQUIDEZ</vt:lpstr>
      <vt:lpstr>RAZON DE ADMINISTRACIÓN DE ACTIVOS</vt:lpstr>
      <vt:lpstr>RAZON DE ADMINISTRACIÓN DE DEUDA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 </dc:creator>
  <cp:lastModifiedBy>DELFIDO MORALES</cp:lastModifiedBy>
  <cp:revision>73</cp:revision>
  <dcterms:created xsi:type="dcterms:W3CDTF">2010-04-14T16:24:16Z</dcterms:created>
  <dcterms:modified xsi:type="dcterms:W3CDTF">2014-09-01T03:48:04Z</dcterms:modified>
</cp:coreProperties>
</file>