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74" r:id="rId9"/>
    <p:sldId id="275" r:id="rId10"/>
    <p:sldId id="276"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7010400" cy="92964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18"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GT"/>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FE170AA-DA7F-44BA-A7B0-DF58B568ADA7}" type="datetimeFigureOut">
              <a:rPr lang="es-GT" smtClean="0"/>
              <a:pPr/>
              <a:t>04/10/2013</a:t>
            </a:fld>
            <a:endParaRPr lang="es-GT"/>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GT"/>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85238DA-B585-4B77-B6F3-E1EAA5091C2B}" type="slidenum">
              <a:rPr lang="es-GT" smtClean="0"/>
              <a:pPr/>
              <a:t>‹Nº›</a:t>
            </a:fld>
            <a:endParaRPr lang="es-G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GT"/>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15E4111-2426-4CC5-B485-9A5040507376}" type="datetimeFigureOut">
              <a:rPr lang="es-GT" smtClean="0"/>
              <a:pPr/>
              <a:t>04/10/2013</a:t>
            </a:fld>
            <a:endParaRPr lang="es-GT"/>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GT"/>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GT"/>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917E70A-8E93-4829-8678-828F48F7380A}" type="slidenum">
              <a:rPr lang="es-GT" smtClean="0"/>
              <a:pPr/>
              <a:t>‹Nº›</a:t>
            </a:fld>
            <a:endParaRPr lang="es-GT"/>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GT"/>
          </a:p>
        </p:txBody>
      </p:sp>
      <p:sp>
        <p:nvSpPr>
          <p:cNvPr id="4" name="3 Marcador de número de diapositiva"/>
          <p:cNvSpPr>
            <a:spLocks noGrp="1"/>
          </p:cNvSpPr>
          <p:nvPr>
            <p:ph type="sldNum" sz="quarter" idx="10"/>
          </p:nvPr>
        </p:nvSpPr>
        <p:spPr/>
        <p:txBody>
          <a:bodyPr/>
          <a:lstStyle/>
          <a:p>
            <a:fld id="{1917E70A-8E93-4829-8678-828F48F7380A}" type="slidenum">
              <a:rPr lang="es-GT" smtClean="0"/>
              <a:pPr/>
              <a:t>2</a:t>
            </a:fld>
            <a:endParaRPr lang="es-G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GT"/>
          </a:p>
        </p:txBody>
      </p:sp>
      <p:sp>
        <p:nvSpPr>
          <p:cNvPr id="4" name="3 Marcador de número de diapositiva"/>
          <p:cNvSpPr>
            <a:spLocks noGrp="1"/>
          </p:cNvSpPr>
          <p:nvPr>
            <p:ph type="sldNum" sz="quarter" idx="10"/>
          </p:nvPr>
        </p:nvSpPr>
        <p:spPr/>
        <p:txBody>
          <a:bodyPr/>
          <a:lstStyle/>
          <a:p>
            <a:fld id="{1917E70A-8E93-4829-8678-828F48F7380A}" type="slidenum">
              <a:rPr lang="es-GT" smtClean="0"/>
              <a:pPr/>
              <a:t>6</a:t>
            </a:fld>
            <a:endParaRPr lang="es-G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GT"/>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GT"/>
          </a:p>
        </p:txBody>
      </p:sp>
      <p:sp>
        <p:nvSpPr>
          <p:cNvPr id="4" name="3 Marcador de fecha"/>
          <p:cNvSpPr>
            <a:spLocks noGrp="1"/>
          </p:cNvSpPr>
          <p:nvPr>
            <p:ph type="dt" sz="half" idx="10"/>
          </p:nvPr>
        </p:nvSpPr>
        <p:spPr/>
        <p:txBody>
          <a:bodyPr/>
          <a:lstStyle/>
          <a:p>
            <a:fld id="{DF151FDD-C953-4FF3-9B96-E3C803BDA10D}" type="datetime1">
              <a:rPr lang="es-GT" smtClean="0"/>
              <a:pPr/>
              <a:t>04/10/2013</a:t>
            </a:fld>
            <a:endParaRPr lang="es-GT"/>
          </a:p>
        </p:txBody>
      </p:sp>
      <p:sp>
        <p:nvSpPr>
          <p:cNvPr id="5" name="4 Marcador de pie de página"/>
          <p:cNvSpPr>
            <a:spLocks noGrp="1"/>
          </p:cNvSpPr>
          <p:nvPr>
            <p:ph type="ftr" sz="quarter" idx="11"/>
          </p:nvPr>
        </p:nvSpPr>
        <p:spPr/>
        <p:txBody>
          <a:bodyPr/>
          <a:lstStyle/>
          <a:p>
            <a:r>
              <a:rPr lang="es-GT" smtClean="0"/>
              <a:t>Grupo No. 9 -Tipo de Cambio-</a:t>
            </a:r>
            <a:endParaRPr lang="es-GT"/>
          </a:p>
        </p:txBody>
      </p:sp>
      <p:sp>
        <p:nvSpPr>
          <p:cNvPr id="6" name="5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654733EC-D7C8-4B91-B29C-177E9F7C40BF}" type="datetime1">
              <a:rPr lang="es-GT" smtClean="0"/>
              <a:pPr/>
              <a:t>04/10/2013</a:t>
            </a:fld>
            <a:endParaRPr lang="es-GT"/>
          </a:p>
        </p:txBody>
      </p:sp>
      <p:sp>
        <p:nvSpPr>
          <p:cNvPr id="5" name="4 Marcador de pie de página"/>
          <p:cNvSpPr>
            <a:spLocks noGrp="1"/>
          </p:cNvSpPr>
          <p:nvPr>
            <p:ph type="ftr" sz="quarter" idx="11"/>
          </p:nvPr>
        </p:nvSpPr>
        <p:spPr/>
        <p:txBody>
          <a:bodyPr/>
          <a:lstStyle/>
          <a:p>
            <a:r>
              <a:rPr lang="es-GT" smtClean="0"/>
              <a:t>Grupo No. 9 -Tipo de Cambio-</a:t>
            </a:r>
            <a:endParaRPr lang="es-GT"/>
          </a:p>
        </p:txBody>
      </p:sp>
      <p:sp>
        <p:nvSpPr>
          <p:cNvPr id="6" name="5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D03AA3B5-D84D-40A3-BEF7-E07A86FA5576}" type="datetime1">
              <a:rPr lang="es-GT" smtClean="0"/>
              <a:pPr/>
              <a:t>04/10/2013</a:t>
            </a:fld>
            <a:endParaRPr lang="es-GT"/>
          </a:p>
        </p:txBody>
      </p:sp>
      <p:sp>
        <p:nvSpPr>
          <p:cNvPr id="5" name="4 Marcador de pie de página"/>
          <p:cNvSpPr>
            <a:spLocks noGrp="1"/>
          </p:cNvSpPr>
          <p:nvPr>
            <p:ph type="ftr" sz="quarter" idx="11"/>
          </p:nvPr>
        </p:nvSpPr>
        <p:spPr/>
        <p:txBody>
          <a:bodyPr/>
          <a:lstStyle/>
          <a:p>
            <a:r>
              <a:rPr lang="es-GT" smtClean="0"/>
              <a:t>Grupo No. 9 -Tipo de Cambio-</a:t>
            </a:r>
            <a:endParaRPr lang="es-GT"/>
          </a:p>
        </p:txBody>
      </p:sp>
      <p:sp>
        <p:nvSpPr>
          <p:cNvPr id="6" name="5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92C9699F-238E-4675-9167-6373E063982B}" type="datetime1">
              <a:rPr lang="es-GT" smtClean="0"/>
              <a:pPr/>
              <a:t>04/10/2013</a:t>
            </a:fld>
            <a:endParaRPr lang="es-GT"/>
          </a:p>
        </p:txBody>
      </p:sp>
      <p:sp>
        <p:nvSpPr>
          <p:cNvPr id="5" name="4 Marcador de pie de página"/>
          <p:cNvSpPr>
            <a:spLocks noGrp="1"/>
          </p:cNvSpPr>
          <p:nvPr>
            <p:ph type="ftr" sz="quarter" idx="11"/>
          </p:nvPr>
        </p:nvSpPr>
        <p:spPr/>
        <p:txBody>
          <a:bodyPr/>
          <a:lstStyle/>
          <a:p>
            <a:r>
              <a:rPr lang="es-GT" smtClean="0"/>
              <a:t>Grupo No. 9 -Tipo de Cambio-</a:t>
            </a:r>
            <a:endParaRPr lang="es-GT"/>
          </a:p>
        </p:txBody>
      </p:sp>
      <p:sp>
        <p:nvSpPr>
          <p:cNvPr id="6" name="5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8D74832-D2FC-4595-BD38-69D63F309BC0}" type="datetime1">
              <a:rPr lang="es-GT" smtClean="0"/>
              <a:pPr/>
              <a:t>04/10/2013</a:t>
            </a:fld>
            <a:endParaRPr lang="es-GT"/>
          </a:p>
        </p:txBody>
      </p:sp>
      <p:sp>
        <p:nvSpPr>
          <p:cNvPr id="5" name="4 Marcador de pie de página"/>
          <p:cNvSpPr>
            <a:spLocks noGrp="1"/>
          </p:cNvSpPr>
          <p:nvPr>
            <p:ph type="ftr" sz="quarter" idx="11"/>
          </p:nvPr>
        </p:nvSpPr>
        <p:spPr/>
        <p:txBody>
          <a:bodyPr/>
          <a:lstStyle/>
          <a:p>
            <a:r>
              <a:rPr lang="es-GT" smtClean="0"/>
              <a:t>Grupo No. 9 -Tipo de Cambio-</a:t>
            </a:r>
            <a:endParaRPr lang="es-GT"/>
          </a:p>
        </p:txBody>
      </p:sp>
      <p:sp>
        <p:nvSpPr>
          <p:cNvPr id="6" name="5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fecha"/>
          <p:cNvSpPr>
            <a:spLocks noGrp="1"/>
          </p:cNvSpPr>
          <p:nvPr>
            <p:ph type="dt" sz="half" idx="10"/>
          </p:nvPr>
        </p:nvSpPr>
        <p:spPr/>
        <p:txBody>
          <a:bodyPr/>
          <a:lstStyle/>
          <a:p>
            <a:fld id="{9EE8FC34-D7E0-40A1-8EC7-6BFD865DBC38}" type="datetime1">
              <a:rPr lang="es-GT" smtClean="0"/>
              <a:pPr/>
              <a:t>04/10/2013</a:t>
            </a:fld>
            <a:endParaRPr lang="es-GT"/>
          </a:p>
        </p:txBody>
      </p:sp>
      <p:sp>
        <p:nvSpPr>
          <p:cNvPr id="6" name="5 Marcador de pie de página"/>
          <p:cNvSpPr>
            <a:spLocks noGrp="1"/>
          </p:cNvSpPr>
          <p:nvPr>
            <p:ph type="ftr" sz="quarter" idx="11"/>
          </p:nvPr>
        </p:nvSpPr>
        <p:spPr/>
        <p:txBody>
          <a:bodyPr/>
          <a:lstStyle/>
          <a:p>
            <a:r>
              <a:rPr lang="es-GT" smtClean="0"/>
              <a:t>Grupo No. 9 -Tipo de Cambio-</a:t>
            </a:r>
            <a:endParaRPr lang="es-GT"/>
          </a:p>
        </p:txBody>
      </p:sp>
      <p:sp>
        <p:nvSpPr>
          <p:cNvPr id="7" name="6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7" name="6 Marcador de fecha"/>
          <p:cNvSpPr>
            <a:spLocks noGrp="1"/>
          </p:cNvSpPr>
          <p:nvPr>
            <p:ph type="dt" sz="half" idx="10"/>
          </p:nvPr>
        </p:nvSpPr>
        <p:spPr/>
        <p:txBody>
          <a:bodyPr/>
          <a:lstStyle/>
          <a:p>
            <a:fld id="{117EE16E-67F7-4019-9C8B-4E04B1C90C9B}" type="datetime1">
              <a:rPr lang="es-GT" smtClean="0"/>
              <a:pPr/>
              <a:t>04/10/2013</a:t>
            </a:fld>
            <a:endParaRPr lang="es-GT"/>
          </a:p>
        </p:txBody>
      </p:sp>
      <p:sp>
        <p:nvSpPr>
          <p:cNvPr id="8" name="7 Marcador de pie de página"/>
          <p:cNvSpPr>
            <a:spLocks noGrp="1"/>
          </p:cNvSpPr>
          <p:nvPr>
            <p:ph type="ftr" sz="quarter" idx="11"/>
          </p:nvPr>
        </p:nvSpPr>
        <p:spPr/>
        <p:txBody>
          <a:bodyPr/>
          <a:lstStyle/>
          <a:p>
            <a:r>
              <a:rPr lang="es-GT" smtClean="0"/>
              <a:t>Grupo No. 9 -Tipo de Cambio-</a:t>
            </a:r>
            <a:endParaRPr lang="es-GT"/>
          </a:p>
        </p:txBody>
      </p:sp>
      <p:sp>
        <p:nvSpPr>
          <p:cNvPr id="9" name="8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fecha"/>
          <p:cNvSpPr>
            <a:spLocks noGrp="1"/>
          </p:cNvSpPr>
          <p:nvPr>
            <p:ph type="dt" sz="half" idx="10"/>
          </p:nvPr>
        </p:nvSpPr>
        <p:spPr/>
        <p:txBody>
          <a:bodyPr/>
          <a:lstStyle/>
          <a:p>
            <a:fld id="{82E22367-9BCB-4492-A597-63E5593DDE20}" type="datetime1">
              <a:rPr lang="es-GT" smtClean="0"/>
              <a:pPr/>
              <a:t>04/10/2013</a:t>
            </a:fld>
            <a:endParaRPr lang="es-GT"/>
          </a:p>
        </p:txBody>
      </p:sp>
      <p:sp>
        <p:nvSpPr>
          <p:cNvPr id="4" name="3 Marcador de pie de página"/>
          <p:cNvSpPr>
            <a:spLocks noGrp="1"/>
          </p:cNvSpPr>
          <p:nvPr>
            <p:ph type="ftr" sz="quarter" idx="11"/>
          </p:nvPr>
        </p:nvSpPr>
        <p:spPr/>
        <p:txBody>
          <a:bodyPr/>
          <a:lstStyle/>
          <a:p>
            <a:r>
              <a:rPr lang="es-GT" smtClean="0"/>
              <a:t>Grupo No. 9 -Tipo de Cambio-</a:t>
            </a:r>
            <a:endParaRPr lang="es-GT"/>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CAE52F4-C567-4D76-8578-339FDFB39D3D}" type="datetime1">
              <a:rPr lang="es-GT" smtClean="0"/>
              <a:pPr/>
              <a:t>04/10/2013</a:t>
            </a:fld>
            <a:endParaRPr lang="es-GT"/>
          </a:p>
        </p:txBody>
      </p:sp>
      <p:sp>
        <p:nvSpPr>
          <p:cNvPr id="3" name="2 Marcador de pie de página"/>
          <p:cNvSpPr>
            <a:spLocks noGrp="1"/>
          </p:cNvSpPr>
          <p:nvPr>
            <p:ph type="ftr" sz="quarter" idx="11"/>
          </p:nvPr>
        </p:nvSpPr>
        <p:spPr/>
        <p:txBody>
          <a:bodyPr/>
          <a:lstStyle/>
          <a:p>
            <a:r>
              <a:rPr lang="es-GT" smtClean="0"/>
              <a:t>Grupo No. 9 -Tipo de Cambio-</a:t>
            </a:r>
            <a:endParaRPr lang="es-GT"/>
          </a:p>
        </p:txBody>
      </p:sp>
      <p:sp>
        <p:nvSpPr>
          <p:cNvPr id="4" name="3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G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DA2614-B99D-4183-B492-DE57A4A603E0}" type="datetime1">
              <a:rPr lang="es-GT" smtClean="0"/>
              <a:pPr/>
              <a:t>04/10/2013</a:t>
            </a:fld>
            <a:endParaRPr lang="es-GT"/>
          </a:p>
        </p:txBody>
      </p:sp>
      <p:sp>
        <p:nvSpPr>
          <p:cNvPr id="6" name="5 Marcador de pie de página"/>
          <p:cNvSpPr>
            <a:spLocks noGrp="1"/>
          </p:cNvSpPr>
          <p:nvPr>
            <p:ph type="ftr" sz="quarter" idx="11"/>
          </p:nvPr>
        </p:nvSpPr>
        <p:spPr/>
        <p:txBody>
          <a:bodyPr/>
          <a:lstStyle/>
          <a:p>
            <a:r>
              <a:rPr lang="es-GT" smtClean="0"/>
              <a:t>Grupo No. 9 -Tipo de Cambio-</a:t>
            </a:r>
            <a:endParaRPr lang="es-GT"/>
          </a:p>
        </p:txBody>
      </p:sp>
      <p:sp>
        <p:nvSpPr>
          <p:cNvPr id="7" name="6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G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DBDBEC6-E826-44CC-A1B6-12F8B7B6393B}" type="datetime1">
              <a:rPr lang="es-GT" smtClean="0"/>
              <a:pPr/>
              <a:t>04/10/2013</a:t>
            </a:fld>
            <a:endParaRPr lang="es-GT"/>
          </a:p>
        </p:txBody>
      </p:sp>
      <p:sp>
        <p:nvSpPr>
          <p:cNvPr id="6" name="5 Marcador de pie de página"/>
          <p:cNvSpPr>
            <a:spLocks noGrp="1"/>
          </p:cNvSpPr>
          <p:nvPr>
            <p:ph type="ftr" sz="quarter" idx="11"/>
          </p:nvPr>
        </p:nvSpPr>
        <p:spPr/>
        <p:txBody>
          <a:bodyPr/>
          <a:lstStyle/>
          <a:p>
            <a:r>
              <a:rPr lang="es-GT" smtClean="0"/>
              <a:t>Grupo No. 9 -Tipo de Cambio-</a:t>
            </a:r>
            <a:endParaRPr lang="es-GT"/>
          </a:p>
        </p:txBody>
      </p:sp>
      <p:sp>
        <p:nvSpPr>
          <p:cNvPr id="7" name="6 Marcador de número de diapositiva"/>
          <p:cNvSpPr>
            <a:spLocks noGrp="1"/>
          </p:cNvSpPr>
          <p:nvPr>
            <p:ph type="sldNum" sz="quarter" idx="12"/>
          </p:nvPr>
        </p:nvSpPr>
        <p:spPr/>
        <p:txBody>
          <a:bodyPr/>
          <a:lstStyle/>
          <a:p>
            <a:fld id="{935B6F26-3C0C-4543-B46E-B7A8CC842A50}" type="slidenum">
              <a:rPr lang="es-GT" smtClean="0"/>
              <a:pPr/>
              <a:t>‹Nº›</a:t>
            </a:fld>
            <a:endParaRPr lang="es-GT"/>
          </a:p>
        </p:txBody>
      </p:sp>
    </p:spTree>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2CEAF-898F-4DB3-BC9D-FD9B517CE904}" type="datetime1">
              <a:rPr lang="es-GT" smtClean="0"/>
              <a:pPr/>
              <a:t>04/10/2013</a:t>
            </a:fld>
            <a:endParaRPr lang="es-GT"/>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GT" smtClean="0"/>
              <a:t>Grupo No. 9 -Tipo de Cambio-</a:t>
            </a:r>
            <a:endParaRPr lang="es-GT"/>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B6F26-3C0C-4543-B46E-B7A8CC842A50}" type="slidenum">
              <a:rPr lang="es-GT" smtClean="0"/>
              <a:pPr/>
              <a:t>‹Nº›</a:t>
            </a:fld>
            <a:endParaRPr lang="es-G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dir="d"/>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GT" dirty="0" smtClean="0"/>
              <a:t>Que es el tipo de cambio?</a:t>
            </a:r>
            <a:endParaRPr lang="es-GT" dirty="0"/>
          </a:p>
        </p:txBody>
      </p:sp>
      <p:pic>
        <p:nvPicPr>
          <p:cNvPr id="6" name="5 Marcador de contenido" descr="Pregunta.png"/>
          <p:cNvPicPr>
            <a:picLocks noGrp="1" noChangeAspect="1"/>
          </p:cNvPicPr>
          <p:nvPr>
            <p:ph idx="1"/>
          </p:nvPr>
        </p:nvPicPr>
        <p:blipFill>
          <a:blip r:embed="rId2" cstate="print"/>
          <a:stretch>
            <a:fillRect/>
          </a:stretch>
        </p:blipFill>
        <p:spPr>
          <a:xfrm>
            <a:off x="1907705" y="2132856"/>
            <a:ext cx="5040560" cy="3456384"/>
          </a:xfrm>
        </p:spPr>
      </p:pic>
      <p:sp>
        <p:nvSpPr>
          <p:cNvPr id="7" name="6 Marcador de número de diapositiva"/>
          <p:cNvSpPr>
            <a:spLocks noGrp="1"/>
          </p:cNvSpPr>
          <p:nvPr>
            <p:ph type="sldNum" sz="quarter" idx="12"/>
          </p:nvPr>
        </p:nvSpPr>
        <p:spPr/>
        <p:txBody>
          <a:bodyPr/>
          <a:lstStyle/>
          <a:p>
            <a:fld id="{935B6F26-3C0C-4543-B46E-B7A8CC842A50}" type="slidenum">
              <a:rPr lang="es-GT" smtClean="0"/>
              <a:pPr/>
              <a:t>1</a:t>
            </a:fld>
            <a:endParaRPr lang="es-GT"/>
          </a:p>
        </p:txBody>
      </p:sp>
      <p:sp>
        <p:nvSpPr>
          <p:cNvPr id="8" name="7 Marcador de pie de página"/>
          <p:cNvSpPr>
            <a:spLocks noGrp="1"/>
          </p:cNvSpPr>
          <p:nvPr>
            <p:ph type="ftr" sz="quarter" idx="11"/>
          </p:nvPr>
        </p:nvSpPr>
        <p:spPr/>
        <p:txBody>
          <a:bodyPr/>
          <a:lstStyle/>
          <a:p>
            <a:r>
              <a:rPr lang="es-GT" sz="1400" b="1" dirty="0" smtClean="0">
                <a:solidFill>
                  <a:schemeClr val="tx1"/>
                </a:solidFill>
              </a:rPr>
              <a:t>Grupo No. 9 -Tipo de Cambio-</a:t>
            </a:r>
            <a:endParaRPr lang="es-GT" sz="1400" b="1" dirty="0">
              <a:solidFill>
                <a:schemeClr val="tx1"/>
              </a:solidFill>
            </a:endParaRPr>
          </a:p>
        </p:txBody>
      </p:sp>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Publicación.</a:t>
            </a:r>
            <a:endParaRPr lang="es-GT" dirty="0"/>
          </a:p>
        </p:txBody>
      </p:sp>
      <p:sp>
        <p:nvSpPr>
          <p:cNvPr id="3" name="2 Marcador de contenido"/>
          <p:cNvSpPr>
            <a:spLocks noGrp="1"/>
          </p:cNvSpPr>
          <p:nvPr>
            <p:ph idx="1"/>
          </p:nvPr>
        </p:nvSpPr>
        <p:spPr/>
        <p:txBody>
          <a:bodyPr/>
          <a:lstStyle/>
          <a:p>
            <a:r>
              <a:rPr lang="es-GT" dirty="0" smtClean="0"/>
              <a:t>el día hábil bancario siguiente al que se calcule y regirá a partir del día de su publicación.</a:t>
            </a:r>
          </a:p>
          <a:p>
            <a:r>
              <a:rPr lang="es-GT" dirty="0" smtClean="0"/>
              <a:t>Medios de comunicación escritos.</a:t>
            </a:r>
          </a:p>
          <a:p>
            <a:r>
              <a:rPr lang="es-GT" dirty="0" smtClean="0"/>
              <a:t>Sitio de internet de la institución.</a:t>
            </a:r>
          </a:p>
          <a:p>
            <a:r>
              <a:rPr lang="es-GT" dirty="0" smtClean="0"/>
              <a:t>grabado en los teléfonos: (502) 2429-6000, (502) 2485-6000 y (502) 2390-6000. </a:t>
            </a:r>
            <a:endParaRPr lang="es-GT" dirty="0"/>
          </a:p>
        </p:txBody>
      </p:sp>
      <p:sp>
        <p:nvSpPr>
          <p:cNvPr id="4" name="3 Marcador de pie de página"/>
          <p:cNvSpPr>
            <a:spLocks noGrp="1"/>
          </p:cNvSpPr>
          <p:nvPr>
            <p:ph type="ftr" sz="quarter" idx="11"/>
          </p:nvPr>
        </p:nvSpPr>
        <p:spPr/>
        <p:txBody>
          <a:bodyPr/>
          <a:lstStyle/>
          <a:p>
            <a:r>
              <a:rPr lang="es-GT" smtClean="0"/>
              <a:t>Grupo No. 9 -Tipo de Cambio-</a:t>
            </a:r>
            <a:endParaRPr lang="es-GT"/>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10</a:t>
            </a:fld>
            <a:endParaRPr lang="es-GT"/>
          </a:p>
        </p:txBody>
      </p:sp>
    </p:spTree>
  </p:cSld>
  <p:clrMapOvr>
    <a:masterClrMapping/>
  </p:clrMapOvr>
  <p:transition>
    <p:push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GT" dirty="0"/>
              <a:t> </a:t>
            </a:r>
            <a:r>
              <a:rPr lang="es-GT" dirty="0" smtClean="0"/>
              <a:t>	La función del tipo de cambio es indicar a cuanto equivale una moneda a otra.</a:t>
            </a:r>
          </a:p>
          <a:p>
            <a:pPr>
              <a:buNone/>
            </a:pPr>
            <a:endParaRPr lang="es-GT" dirty="0"/>
          </a:p>
          <a:p>
            <a:pPr>
              <a:buNone/>
            </a:pPr>
            <a:r>
              <a:rPr lang="es-GT" dirty="0" smtClean="0"/>
              <a:t>	US$  1.00 Equivale a Q 7.81083</a:t>
            </a:r>
            <a:endParaRPr lang="es-GT" dirty="0"/>
          </a:p>
        </p:txBody>
      </p:sp>
      <p:sp>
        <p:nvSpPr>
          <p:cNvPr id="4" name="3 Título"/>
          <p:cNvSpPr>
            <a:spLocks noGrp="1"/>
          </p:cNvSpPr>
          <p:nvPr>
            <p:ph type="title"/>
          </p:nvPr>
        </p:nvSpPr>
        <p:spPr>
          <a:xfrm>
            <a:off x="457200" y="-31025"/>
            <a:ext cx="8229600" cy="1754326"/>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función</a:t>
            </a: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del tipo de cambio</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11</a:t>
            </a:fld>
            <a:endParaRPr lang="es-GT"/>
          </a:p>
        </p:txBody>
      </p:sp>
      <p:sp>
        <p:nvSpPr>
          <p:cNvPr id="6" name="5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Tree>
  </p:cSld>
  <p:clrMapOvr>
    <a:masterClrMapping/>
  </p:clrMapOvr>
  <p:transition>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buNone/>
            </a:pPr>
            <a:r>
              <a:rPr lang="es-GT" dirty="0" smtClean="0"/>
              <a:t>	En </a:t>
            </a:r>
            <a:r>
              <a:rPr lang="es-GT" dirty="0"/>
              <a:t>Guatemala, el tipo de cambio es flexible y responde a la oferta y a la demanda de divisas, congruente con el esquema de metas explicitas de </a:t>
            </a:r>
            <a:r>
              <a:rPr lang="es-GT" dirty="0" smtClean="0"/>
              <a:t>inflación</a:t>
            </a:r>
          </a:p>
          <a:p>
            <a:pPr>
              <a:buNone/>
            </a:pPr>
            <a:r>
              <a:rPr lang="es-GT" dirty="0" smtClean="0"/>
              <a:t>	A </a:t>
            </a:r>
            <a:r>
              <a:rPr lang="es-GT" dirty="0"/>
              <a:t>partir del 2005, el Banco de Guatemala adoptó el esquema de metas explicitas de inflación, que busca anclar las expectativas inflacionarias y mantener un tipo de cambio flexible que permita absorber los choques externos, se adopta este esquema en virtud de los beneficios que brinda (estabilidad de precios y flexibilidad cambiaria.)</a:t>
            </a:r>
          </a:p>
        </p:txBody>
      </p:sp>
      <p:sp>
        <p:nvSpPr>
          <p:cNvPr id="4" name="3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12</a:t>
            </a:fld>
            <a:endParaRPr lang="es-GT"/>
          </a:p>
        </p:txBody>
      </p:sp>
      <p:sp>
        <p:nvSpPr>
          <p:cNvPr id="6" name="3 Título"/>
          <p:cNvSpPr>
            <a:spLocks noGrp="1"/>
          </p:cNvSpPr>
          <p:nvPr>
            <p:ph type="title"/>
          </p:nvPr>
        </p:nvSpPr>
        <p:spPr>
          <a:xfrm>
            <a:off x="457200" y="-45015"/>
            <a:ext cx="8229600" cy="1754326"/>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Comportamiento en los últimos 20 años</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p:txBody>
          <a:bodyPr/>
          <a:lstStyle/>
          <a:p>
            <a:r>
              <a:rPr lang="es-GT" sz="1400" b="1" dirty="0" smtClean="0">
                <a:solidFill>
                  <a:schemeClr val="tx1"/>
                </a:solidFill>
              </a:rPr>
              <a:t>Grupo No. 9 -Tipo de Cambio-</a:t>
            </a:r>
            <a:endParaRPr lang="es-GT" sz="1400" b="1" dirty="0">
              <a:solidFill>
                <a:schemeClr val="tx1"/>
              </a:solidFill>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13</a:t>
            </a:fld>
            <a:endParaRPr lang="es-GT"/>
          </a:p>
        </p:txBody>
      </p:sp>
      <p:sp>
        <p:nvSpPr>
          <p:cNvPr id="6" name="3 Título"/>
          <p:cNvSpPr>
            <a:spLocks noGrp="1"/>
          </p:cNvSpPr>
          <p:nvPr>
            <p:ph type="title"/>
          </p:nvPr>
        </p:nvSpPr>
        <p:spPr>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Comportamiento en los últimos 20 años</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7" name="6 Marcador de contenido"/>
          <p:cNvPicPr>
            <a:picLocks noGrp="1"/>
          </p:cNvPicPr>
          <p:nvPr>
            <p:ph idx="1"/>
          </p:nvPr>
        </p:nvPicPr>
        <p:blipFill>
          <a:blip r:embed="rId2" cstate="print"/>
          <a:srcRect/>
          <a:stretch>
            <a:fillRect/>
          </a:stretch>
        </p:blipFill>
        <p:spPr bwMode="auto">
          <a:xfrm>
            <a:off x="1151544" y="1600200"/>
            <a:ext cx="6840911" cy="4525963"/>
          </a:xfrm>
          <a:prstGeom prst="rect">
            <a:avLst/>
          </a:prstGeom>
          <a:noFill/>
          <a:ln w="9525">
            <a:noFill/>
            <a:miter lim="800000"/>
            <a:headEnd/>
            <a:tailEnd/>
          </a:ln>
        </p:spPr>
      </p:pic>
    </p:spTree>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GT" dirty="0" smtClean="0"/>
              <a:t>Debido a que la responsabilidad del auditor es dar una opinión sobre la razonabilidad de las cifras presentadas en los estados financieros, y la mayoría de la compañías tienen ya sea activos o pasivos en moneda extrajera, debemos saber valuar estas cifras de acuerdo con el marco de referencia contable utilizado por la compañía para la preparación de sus estados financieros. </a:t>
            </a:r>
            <a:endParaRPr lang="es-GT" dirty="0"/>
          </a:p>
        </p:txBody>
      </p:sp>
      <p:sp>
        <p:nvSpPr>
          <p:cNvPr id="4" name="3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14</a:t>
            </a:fld>
            <a:endParaRPr lang="es-GT"/>
          </a:p>
        </p:txBody>
      </p:sp>
      <p:sp>
        <p:nvSpPr>
          <p:cNvPr id="6" name="3 Título"/>
          <p:cNvSpPr>
            <a:spLocks noGrp="1"/>
          </p:cNvSpPr>
          <p:nvPr>
            <p:ph type="title"/>
          </p:nvPr>
        </p:nvSpPr>
        <p:spPr>
          <a:xfrm>
            <a:off x="457200" y="-31025"/>
            <a:ext cx="8229600" cy="1754326"/>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Vinculación con la auditoria</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GT" dirty="0" smtClean="0"/>
              <a:t>	Para determinar si los saldos en moneda extranjera están valuados adecuadamente, debemos tomar en cuenta lo establecido en el Decreto 10-2012 Ley de actualización Tributaria en su artículo 21 numeral 28 Se consideran gastos y costos deducibles  “Las </a:t>
            </a:r>
            <a:r>
              <a:rPr lang="es-GT" dirty="0"/>
              <a:t>pérdidas cambiarias originadas exclusivamente por la compra-venta de moneda extranjera efectuada a las instituciones sujetas a la vigilancia e inspección de la Superintendencia de Bancos, para operaciones destinadas a la generación de rentas gravadas. </a:t>
            </a:r>
            <a:r>
              <a:rPr lang="es-GT" b="1" dirty="0"/>
              <a:t>No serán deducibles las pérdidas cambiarias que resulten de revaluaciones, </a:t>
            </a:r>
            <a:r>
              <a:rPr lang="es-GT" b="1" dirty="0" smtClean="0"/>
              <a:t>re- expresiones </a:t>
            </a:r>
            <a:r>
              <a:rPr lang="es-GT" b="1" dirty="0"/>
              <a:t>o remediciones en moneda extranjera que se registren por simples partidas de </a:t>
            </a:r>
            <a:r>
              <a:rPr lang="es-GT" b="1" dirty="0" smtClean="0"/>
              <a:t>contabilidad”. </a:t>
            </a:r>
            <a:endParaRPr lang="es-GT" b="1" dirty="0"/>
          </a:p>
          <a:p>
            <a:pPr>
              <a:buNone/>
            </a:pPr>
            <a:endParaRPr lang="es-GT" dirty="0"/>
          </a:p>
        </p:txBody>
      </p:sp>
      <p:sp>
        <p:nvSpPr>
          <p:cNvPr id="4" name="3 Marcador de pie de página"/>
          <p:cNvSpPr>
            <a:spLocks noGrp="1"/>
          </p:cNvSpPr>
          <p:nvPr>
            <p:ph type="ftr" sz="quarter" idx="11"/>
          </p:nvPr>
        </p:nvSpPr>
        <p:spPr/>
        <p:txBody>
          <a:bodyPr/>
          <a:lstStyle/>
          <a:p>
            <a:r>
              <a:rPr lang="es-GT" sz="1400" b="1" dirty="0" smtClean="0">
                <a:solidFill>
                  <a:schemeClr val="tx1"/>
                </a:solidFill>
              </a:rPr>
              <a:t>Grupo No. 9 -Tipo de Cambio-</a:t>
            </a:r>
            <a:endParaRPr lang="es-GT" sz="1400" b="1" dirty="0">
              <a:solidFill>
                <a:schemeClr val="tx1"/>
              </a:solidFill>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15</a:t>
            </a:fld>
            <a:endParaRPr lang="es-GT"/>
          </a:p>
        </p:txBody>
      </p:sp>
      <p:sp>
        <p:nvSpPr>
          <p:cNvPr id="7" name="3 Título"/>
          <p:cNvSpPr>
            <a:spLocks noGrp="1"/>
          </p:cNvSpPr>
          <p:nvPr>
            <p:ph type="title"/>
          </p:nvPr>
        </p:nvSpPr>
        <p:spPr>
          <a:xfrm>
            <a:off x="457200" y="384473"/>
            <a:ext cx="8229600" cy="923330"/>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MARCO CONTABLE ISR</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GT" dirty="0" smtClean="0"/>
              <a:t> 	Para determinar la razonabilidad de las cifras presentadas en moneda extranjera de acuerdo a la Normas Internacionales de Información Financiera -NIIF-, debemos tomar en cuenta lo establecido en la Norma Internacional de Contabilidad 21 Efectos de las variaciones en las tasas de cambio de la moneda extranjera.</a:t>
            </a:r>
            <a:endParaRPr lang="es-GT" dirty="0"/>
          </a:p>
        </p:txBody>
      </p:sp>
      <p:sp>
        <p:nvSpPr>
          <p:cNvPr id="4" name="3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16</a:t>
            </a:fld>
            <a:endParaRPr lang="es-GT"/>
          </a:p>
        </p:txBody>
      </p:sp>
      <p:sp>
        <p:nvSpPr>
          <p:cNvPr id="6" name="3 Título"/>
          <p:cNvSpPr>
            <a:spLocks noGrp="1"/>
          </p:cNvSpPr>
          <p:nvPr>
            <p:ph type="title"/>
          </p:nvPr>
        </p:nvSpPr>
        <p:spPr>
          <a:xfrm>
            <a:off x="457200" y="384473"/>
            <a:ext cx="8229600" cy="923330"/>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MARCO CONTABLE NIIF</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push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fontScale="92500" lnSpcReduction="20000"/>
          </a:bodyPr>
          <a:lstStyle/>
          <a:p>
            <a:pPr>
              <a:buNone/>
            </a:pPr>
            <a:r>
              <a:rPr lang="es-GT" dirty="0" smtClean="0"/>
              <a:t>	El </a:t>
            </a:r>
            <a:r>
              <a:rPr lang="es-GT" dirty="0"/>
              <a:t>objetivo de esta Norma es prescribir cómo se incorporan, en los estados financieros de una entidad, las </a:t>
            </a:r>
            <a:r>
              <a:rPr lang="es-GT" dirty="0" smtClean="0"/>
              <a:t>transacciones en </a:t>
            </a:r>
            <a:r>
              <a:rPr lang="es-GT" dirty="0"/>
              <a:t>moneda extranjera y los negocios en el extranjero, y cómo convertir los estados financieros a la moneda de presentación </a:t>
            </a:r>
            <a:r>
              <a:rPr lang="es-GT" dirty="0" smtClean="0"/>
              <a:t>elegida.</a:t>
            </a:r>
          </a:p>
          <a:p>
            <a:pPr>
              <a:buNone/>
            </a:pPr>
            <a:r>
              <a:rPr lang="es-GT" dirty="0" smtClean="0"/>
              <a:t>	</a:t>
            </a:r>
            <a:r>
              <a:rPr lang="es-GT" b="1" dirty="0" smtClean="0"/>
              <a:t>Toda </a:t>
            </a:r>
            <a:r>
              <a:rPr lang="es-GT" b="1" dirty="0"/>
              <a:t>transacción en moneda extranjera se registrará, en el momento de su reconocimiento inicial, utilizando la </a:t>
            </a:r>
            <a:r>
              <a:rPr lang="es-GT" b="1" dirty="0" smtClean="0"/>
              <a:t>moneda funcional</a:t>
            </a:r>
            <a:r>
              <a:rPr lang="es-GT" b="1" dirty="0"/>
              <a:t>, mediante la aplicación al importe en moneda extranjera, de la tasa de cambio de contado a la fecha de </a:t>
            </a:r>
            <a:r>
              <a:rPr lang="es-GT" b="1" dirty="0" smtClean="0"/>
              <a:t>la transacción </a:t>
            </a:r>
            <a:r>
              <a:rPr lang="es-GT" b="1" dirty="0"/>
              <a:t>entre la moneda funcional y la moneda extranjera.</a:t>
            </a:r>
            <a:endParaRPr lang="es-GT" dirty="0" smtClean="0"/>
          </a:p>
          <a:p>
            <a:pPr>
              <a:buNone/>
            </a:pPr>
            <a:r>
              <a:rPr lang="es-GT" b="1" dirty="0"/>
              <a:t>	</a:t>
            </a:r>
          </a:p>
        </p:txBody>
      </p:sp>
      <p:sp>
        <p:nvSpPr>
          <p:cNvPr id="4" name="3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17</a:t>
            </a:fld>
            <a:endParaRPr lang="es-GT"/>
          </a:p>
        </p:txBody>
      </p:sp>
    </p:spTree>
  </p:cSld>
  <p:clrMapOvr>
    <a:masterClrMapping/>
  </p:clrMapOvr>
  <p:transition>
    <p:push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GT" b="1" dirty="0" smtClean="0"/>
              <a:t>Información al final de los periodos posteriores sobre los que se informa</a:t>
            </a:r>
            <a:endParaRPr lang="es-GT" b="1" dirty="0"/>
          </a:p>
        </p:txBody>
      </p:sp>
      <p:sp>
        <p:nvSpPr>
          <p:cNvPr id="3" name="2 Marcador de contenido"/>
          <p:cNvSpPr>
            <a:spLocks noGrp="1"/>
          </p:cNvSpPr>
          <p:nvPr>
            <p:ph idx="1"/>
          </p:nvPr>
        </p:nvSpPr>
        <p:spPr/>
        <p:txBody>
          <a:bodyPr>
            <a:normAutofit fontScale="85000" lnSpcReduction="10000"/>
          </a:bodyPr>
          <a:lstStyle/>
          <a:p>
            <a:pPr>
              <a:buNone/>
            </a:pPr>
            <a:r>
              <a:rPr lang="es-GT" b="1" dirty="0" smtClean="0"/>
              <a:t>	Al </a:t>
            </a:r>
            <a:r>
              <a:rPr lang="es-GT" b="1" dirty="0"/>
              <a:t>final de cada periodo sobre el que se informa:</a:t>
            </a:r>
          </a:p>
          <a:p>
            <a:pPr>
              <a:buNone/>
            </a:pPr>
            <a:r>
              <a:rPr lang="es-GT" b="1" dirty="0" smtClean="0"/>
              <a:t>	(</a:t>
            </a:r>
            <a:r>
              <a:rPr lang="es-GT" b="1" dirty="0"/>
              <a:t>a) las partidas monetarias en moneda extranjera se convertirán utilizando la tasa de cambio de cierre;</a:t>
            </a:r>
          </a:p>
          <a:p>
            <a:pPr>
              <a:buNone/>
            </a:pPr>
            <a:r>
              <a:rPr lang="es-GT" b="1" dirty="0" smtClean="0"/>
              <a:t>	(</a:t>
            </a:r>
            <a:r>
              <a:rPr lang="es-GT" b="1" dirty="0"/>
              <a:t>b) las partidas no monetarias en moneda extranjera, que se midan en términos de costo histórico, se </a:t>
            </a:r>
            <a:r>
              <a:rPr lang="es-GT" b="1" dirty="0" smtClean="0"/>
              <a:t>convertirán utilizando </a:t>
            </a:r>
            <a:r>
              <a:rPr lang="es-GT" b="1" dirty="0"/>
              <a:t>la tasa de cambio en la fecha de la transacción; y</a:t>
            </a:r>
          </a:p>
          <a:p>
            <a:pPr>
              <a:buNone/>
            </a:pPr>
            <a:r>
              <a:rPr lang="es-GT" b="1" dirty="0" smtClean="0"/>
              <a:t>	(</a:t>
            </a:r>
            <a:r>
              <a:rPr lang="es-GT" b="1" dirty="0"/>
              <a:t>c) las partidas no monetarias que se midan al valor razonable en una moneda extranjera, se convertirán utilizando </a:t>
            </a:r>
            <a:r>
              <a:rPr lang="es-GT" b="1" dirty="0" smtClean="0"/>
              <a:t>las tasas </a:t>
            </a:r>
            <a:r>
              <a:rPr lang="es-GT" b="1" dirty="0"/>
              <a:t>de cambio de la fecha en que se determine este valor razonable.</a:t>
            </a:r>
            <a:endParaRPr lang="es-GT" dirty="0"/>
          </a:p>
        </p:txBody>
      </p:sp>
      <p:sp>
        <p:nvSpPr>
          <p:cNvPr id="4" name="3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18</a:t>
            </a:fld>
            <a:endParaRPr lang="es-GT"/>
          </a:p>
        </p:txBody>
      </p:sp>
    </p:spTree>
  </p:cSld>
  <p:clrMapOvr>
    <a:masterClrMapping/>
  </p:clrMapOvr>
  <p:transition>
    <p:push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GT" b="1" dirty="0"/>
              <a:t>Reconocimiento de las diferencias de cambio</a:t>
            </a:r>
            <a:endParaRPr lang="es-GT" dirty="0"/>
          </a:p>
        </p:txBody>
      </p:sp>
      <p:sp>
        <p:nvSpPr>
          <p:cNvPr id="3" name="2 Marcador de contenido"/>
          <p:cNvSpPr>
            <a:spLocks noGrp="1"/>
          </p:cNvSpPr>
          <p:nvPr>
            <p:ph idx="1"/>
          </p:nvPr>
        </p:nvSpPr>
        <p:spPr/>
        <p:txBody>
          <a:bodyPr/>
          <a:lstStyle/>
          <a:p>
            <a:r>
              <a:rPr lang="es-GT" b="1" dirty="0"/>
              <a:t>Las diferencias de cambio que surjan al liquidar las partidas monetarias, o al convertir las partidas monetarias a </a:t>
            </a:r>
            <a:r>
              <a:rPr lang="es-GT" b="1" dirty="0" smtClean="0"/>
              <a:t>tipos diferentes </a:t>
            </a:r>
            <a:r>
              <a:rPr lang="es-GT" b="1" dirty="0"/>
              <a:t>de los que se utilizaron para su reconocimiento inicial, ya se hayan producido durante el periodo o en </a:t>
            </a:r>
            <a:r>
              <a:rPr lang="es-GT" b="1" dirty="0" smtClean="0"/>
              <a:t>estados financieros </a:t>
            </a:r>
            <a:r>
              <a:rPr lang="es-GT" b="1" dirty="0"/>
              <a:t>previos, se reconocerán en los resultados del periodo en el que </a:t>
            </a:r>
            <a:r>
              <a:rPr lang="es-GT" b="1" dirty="0" smtClean="0"/>
              <a:t>aparezcan.</a:t>
            </a:r>
            <a:endParaRPr lang="es-GT" dirty="0"/>
          </a:p>
        </p:txBody>
      </p:sp>
      <p:sp>
        <p:nvSpPr>
          <p:cNvPr id="4" name="3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19</a:t>
            </a:fld>
            <a:endParaRPr lang="es-GT"/>
          </a:p>
        </p:txBody>
      </p:sp>
    </p:spTree>
  </p:cSld>
  <p:clrMapOvr>
    <a:masterClrMapping/>
  </p:clrMapOvr>
  <p:transition>
    <p:push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GT" dirty="0" smtClean="0"/>
              <a:t> </a:t>
            </a:r>
            <a:endParaRPr lang="es-GT" dirty="0"/>
          </a:p>
        </p:txBody>
      </p:sp>
      <p:pic>
        <p:nvPicPr>
          <p:cNvPr id="6" name="5 Marcador de contenido" descr="Tipo de cambio.jpg"/>
          <p:cNvPicPr>
            <a:picLocks noGrp="1" noChangeAspect="1"/>
          </p:cNvPicPr>
          <p:nvPr>
            <p:ph idx="1"/>
          </p:nvPr>
        </p:nvPicPr>
        <p:blipFill>
          <a:blip r:embed="rId3" cstate="print"/>
          <a:stretch>
            <a:fillRect/>
          </a:stretch>
        </p:blipFill>
        <p:spPr>
          <a:xfrm>
            <a:off x="3995936" y="1628800"/>
            <a:ext cx="4320480" cy="3960439"/>
          </a:xfrm>
        </p:spPr>
      </p:pic>
      <p:sp>
        <p:nvSpPr>
          <p:cNvPr id="4" name="3 Marcador de texto"/>
          <p:cNvSpPr>
            <a:spLocks noGrp="1"/>
          </p:cNvSpPr>
          <p:nvPr>
            <p:ph type="body" sz="half" idx="2"/>
          </p:nvPr>
        </p:nvSpPr>
        <p:spPr>
          <a:xfrm>
            <a:off x="457200" y="1435100"/>
            <a:ext cx="3008313" cy="5090244"/>
          </a:xfrm>
        </p:spPr>
        <p:txBody>
          <a:bodyPr>
            <a:noAutofit/>
          </a:bodyPr>
          <a:lstStyle/>
          <a:p>
            <a:pPr algn="ctr"/>
            <a:r>
              <a:rPr lang="es-ES" sz="2400" b="1" dirty="0"/>
              <a:t>El tipo o tasa de cambio entre dos monedas es la tasa o relación de proporción que existe entre el valor de una y la otra. Dicha tasa es un indicador que expresa cuántas unidades de una moneda se necesitan para obtener una unidad de la otra.</a:t>
            </a:r>
            <a:br>
              <a:rPr lang="es-ES" sz="2400" b="1" dirty="0"/>
            </a:br>
            <a:endParaRPr lang="es-GT" sz="2400" b="1" dirty="0"/>
          </a:p>
        </p:txBody>
      </p:sp>
      <p:sp>
        <p:nvSpPr>
          <p:cNvPr id="5" name="4 Rectángulo"/>
          <p:cNvSpPr/>
          <p:nvPr/>
        </p:nvSpPr>
        <p:spPr>
          <a:xfrm>
            <a:off x="323528" y="332656"/>
            <a:ext cx="7776864" cy="923330"/>
          </a:xfrm>
          <a:prstGeom prst="rect">
            <a:avLst/>
          </a:prstGeom>
          <a:noFill/>
        </p:spPr>
        <p:txBody>
          <a:bodyPr wrap="square" lIns="91440" tIns="45720" rIns="91440" bIns="45720">
            <a:spAutoFit/>
          </a:bodyPr>
          <a:lstStyle/>
          <a:p>
            <a:pPr algn="ct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Tipo de cambio</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Marcador de número de diapositiva"/>
          <p:cNvSpPr>
            <a:spLocks noGrp="1"/>
          </p:cNvSpPr>
          <p:nvPr>
            <p:ph type="sldNum" sz="quarter" idx="12"/>
          </p:nvPr>
        </p:nvSpPr>
        <p:spPr/>
        <p:txBody>
          <a:bodyPr/>
          <a:lstStyle/>
          <a:p>
            <a:fld id="{935B6F26-3C0C-4543-B46E-B7A8CC842A50}" type="slidenum">
              <a:rPr lang="es-GT" smtClean="0"/>
              <a:pPr/>
              <a:t>2</a:t>
            </a:fld>
            <a:endParaRPr lang="es-GT"/>
          </a:p>
        </p:txBody>
      </p:sp>
      <p:sp>
        <p:nvSpPr>
          <p:cNvPr id="8" name="7 Marcador de pie de página"/>
          <p:cNvSpPr>
            <a:spLocks noGrp="1"/>
          </p:cNvSpPr>
          <p:nvPr>
            <p:ph type="ftr" sz="quarter" idx="11"/>
          </p:nvPr>
        </p:nvSpPr>
        <p:spPr/>
        <p:txBody>
          <a:bodyPr/>
          <a:lstStyle/>
          <a:p>
            <a:r>
              <a:rPr lang="es-GT" sz="1400" b="1" dirty="0" smtClean="0">
                <a:solidFill>
                  <a:schemeClr val="tx1"/>
                </a:solidFill>
              </a:rPr>
              <a:t>Grupo No. 9 -Tipo de Cambio-</a:t>
            </a:r>
            <a:endParaRPr lang="es-GT" sz="1400" b="1" dirty="0">
              <a:solidFill>
                <a:schemeClr val="tx1"/>
              </a:solidFill>
            </a:endParaRPr>
          </a:p>
        </p:txBody>
      </p:sp>
    </p:spTree>
  </p:cSld>
  <p:clrMapOvr>
    <a:masterClrMapping/>
  </p:clrMapOvr>
  <p:transition>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buNone/>
            </a:pPr>
            <a:r>
              <a:rPr lang="es-GT" dirty="0"/>
              <a:t>	</a:t>
            </a:r>
            <a:r>
              <a:rPr lang="es-GT" dirty="0" smtClean="0"/>
              <a:t>De acuerdo a las políticas establecidas por el Banco de Guatemala y la Junta Monetaria para evitar las fluctuaciones excesivas respecto a US$ Dólar, se prevé que se mantendrá el tipo de cambio y esto ayudará a:</a:t>
            </a:r>
          </a:p>
          <a:p>
            <a:pPr lvl="0"/>
            <a:r>
              <a:rPr lang="es-GT" dirty="0"/>
              <a:t>Evitar fugas de capitales.</a:t>
            </a:r>
          </a:p>
          <a:p>
            <a:pPr lvl="0"/>
            <a:r>
              <a:rPr lang="es-GT" dirty="0"/>
              <a:t>Promover la inversión (extranjera e interna).</a:t>
            </a:r>
          </a:p>
          <a:p>
            <a:pPr lvl="0"/>
            <a:r>
              <a:rPr lang="es-GT" dirty="0"/>
              <a:t>Propiciar un buen clima de negocios.</a:t>
            </a:r>
          </a:p>
          <a:p>
            <a:pPr lvl="0"/>
            <a:r>
              <a:rPr lang="es-GT" dirty="0"/>
              <a:t>Mejorar las calificaciones de riesgo país.</a:t>
            </a:r>
          </a:p>
          <a:p>
            <a:r>
              <a:rPr lang="es-GT" dirty="0"/>
              <a:t>Promover un desarrollo económico sostenible</a:t>
            </a:r>
            <a:r>
              <a:rPr lang="es-GT" dirty="0" smtClean="0"/>
              <a:t>  </a:t>
            </a:r>
            <a:endParaRPr lang="es-GT" dirty="0"/>
          </a:p>
        </p:txBody>
      </p:sp>
      <p:sp>
        <p:nvSpPr>
          <p:cNvPr id="4" name="3 Marcador de pie de página"/>
          <p:cNvSpPr>
            <a:spLocks noGrp="1"/>
          </p:cNvSpPr>
          <p:nvPr>
            <p:ph type="ftr" sz="quarter" idx="11"/>
          </p:nvPr>
        </p:nvSpPr>
        <p:spPr/>
        <p:txBody>
          <a:bodyPr/>
          <a:lstStyle/>
          <a:p>
            <a:r>
              <a:rPr lang="es-GT" smtClean="0"/>
              <a:t>Grupo No. 9 -Tipo de Cambio-</a:t>
            </a:r>
            <a:endParaRPr lang="es-GT"/>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20</a:t>
            </a:fld>
            <a:endParaRPr lang="es-GT"/>
          </a:p>
        </p:txBody>
      </p:sp>
      <p:sp>
        <p:nvSpPr>
          <p:cNvPr id="6" name="3 Título"/>
          <p:cNvSpPr>
            <a:spLocks noGrp="1"/>
          </p:cNvSpPr>
          <p:nvPr>
            <p:ph type="title"/>
          </p:nvPr>
        </p:nvSpPr>
        <p:spPr>
          <a:xfrm>
            <a:off x="457200" y="384473"/>
            <a:ext cx="8229600" cy="923330"/>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Perspectivas para el país</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push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21</a:t>
            </a:fld>
            <a:endParaRPr lang="es-GT"/>
          </a:p>
        </p:txBody>
      </p:sp>
      <p:pic>
        <p:nvPicPr>
          <p:cNvPr id="8" name="7 Marcador de contenido" descr="Gracias por su atención.png"/>
          <p:cNvPicPr>
            <a:picLocks noGrp="1" noChangeAspect="1"/>
          </p:cNvPicPr>
          <p:nvPr>
            <p:ph idx="1"/>
          </p:nvPr>
        </p:nvPicPr>
        <p:blipFill>
          <a:blip r:embed="rId2" cstate="print"/>
          <a:stretch>
            <a:fillRect/>
          </a:stretch>
        </p:blipFill>
        <p:spPr>
          <a:xfrm>
            <a:off x="1043608" y="1628800"/>
            <a:ext cx="7056784" cy="3960440"/>
          </a:xfrm>
        </p:spPr>
      </p:pic>
    </p:spTree>
  </p:cSld>
  <p:clrMapOvr>
    <a:masterClrMapping/>
  </p:clrMapOvr>
  <p:transition>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511770"/>
            <a:ext cx="7427168" cy="923330"/>
          </a:xfrm>
          <a:prstGeom prst="rect">
            <a:avLst/>
          </a:prstGeom>
          <a:noFill/>
        </p:spPr>
        <p:txBody>
          <a:bodyPr wrap="square" lIns="91440" tIns="45720" rIns="91440" bIns="45720">
            <a:spAutoFit/>
          </a:bodyPr>
          <a:lstStyle/>
          <a:p>
            <a:pPr algn="ct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Ejemplo</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5 Marcador de contenido" descr="Cambio moneda.jpg"/>
          <p:cNvPicPr>
            <a:picLocks noGrp="1" noChangeAspect="1"/>
          </p:cNvPicPr>
          <p:nvPr>
            <p:ph idx="1"/>
          </p:nvPr>
        </p:nvPicPr>
        <p:blipFill>
          <a:blip r:embed="rId2" cstate="print"/>
          <a:stretch>
            <a:fillRect/>
          </a:stretch>
        </p:blipFill>
        <p:spPr>
          <a:xfrm>
            <a:off x="4897437" y="2275680"/>
            <a:ext cx="3202955" cy="3097535"/>
          </a:xfrm>
        </p:spPr>
      </p:pic>
      <p:sp>
        <p:nvSpPr>
          <p:cNvPr id="5" name="4 Marcador de texto"/>
          <p:cNvSpPr>
            <a:spLocks noGrp="1"/>
          </p:cNvSpPr>
          <p:nvPr>
            <p:ph type="body" sz="half" idx="2"/>
          </p:nvPr>
        </p:nvSpPr>
        <p:spPr>
          <a:xfrm>
            <a:off x="457200" y="1435100"/>
            <a:ext cx="4330824" cy="4691063"/>
          </a:xfrm>
        </p:spPr>
        <p:txBody>
          <a:bodyPr>
            <a:normAutofit/>
          </a:bodyPr>
          <a:lstStyle/>
          <a:p>
            <a:r>
              <a:rPr lang="es-ES" sz="2400" dirty="0" smtClean="0"/>
              <a:t>Por ejemplo, si la tasa de cambio del US$ Dólar respecto al Quetzal (USD/Q) es de 7.81, ello significa que un Dólar equivale a 7.81 Quetzales. Del mismo modo, si estamos interesados en saber la tasa de cambio del Quetzal respecto al Dólar, se realiza el cálculo inverso (Q/USD), ello resulta en una tasa de 0.128, lo cual significa que un Quetzal equivale a 0.128 Dólares</a:t>
            </a:r>
            <a:endParaRPr lang="es-GT" sz="2400" dirty="0"/>
          </a:p>
        </p:txBody>
      </p:sp>
      <p:sp>
        <p:nvSpPr>
          <p:cNvPr id="7" name="6 Marcador de número de diapositiva"/>
          <p:cNvSpPr>
            <a:spLocks noGrp="1"/>
          </p:cNvSpPr>
          <p:nvPr>
            <p:ph type="sldNum" sz="quarter" idx="12"/>
          </p:nvPr>
        </p:nvSpPr>
        <p:spPr/>
        <p:txBody>
          <a:bodyPr/>
          <a:lstStyle/>
          <a:p>
            <a:fld id="{935B6F26-3C0C-4543-B46E-B7A8CC842A50}" type="slidenum">
              <a:rPr lang="es-GT" smtClean="0"/>
              <a:pPr/>
              <a:t>3</a:t>
            </a:fld>
            <a:endParaRPr lang="es-GT"/>
          </a:p>
        </p:txBody>
      </p:sp>
      <p:sp>
        <p:nvSpPr>
          <p:cNvPr id="8" name="7 Marcador de pie de página"/>
          <p:cNvSpPr>
            <a:spLocks noGrp="1"/>
          </p:cNvSpPr>
          <p:nvPr>
            <p:ph type="ftr" sz="quarter" idx="11"/>
          </p:nvPr>
        </p:nvSpPr>
        <p:spPr/>
        <p:txBody>
          <a:bodyPr/>
          <a:lstStyle/>
          <a:p>
            <a:r>
              <a:rPr lang="es-GT" sz="1400" b="1" dirty="0" smtClean="0">
                <a:solidFill>
                  <a:schemeClr val="tx1"/>
                </a:solidFill>
              </a:rPr>
              <a:t>Grupo No. 9 -Tipo de Cambio-</a:t>
            </a:r>
            <a:endParaRPr lang="es-GT" sz="1400" b="1" dirty="0">
              <a:solidFill>
                <a:schemeClr val="tx1"/>
              </a:solidFill>
            </a:endParaRPr>
          </a:p>
        </p:txBody>
      </p:sp>
    </p:spTree>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GT" b="1" dirty="0"/>
              <a:t>Tipo de Cambio Fijo</a:t>
            </a:r>
          </a:p>
          <a:p>
            <a:pPr>
              <a:buNone/>
            </a:pPr>
            <a:r>
              <a:rPr lang="es-GT" dirty="0" smtClean="0"/>
              <a:t>	La </a:t>
            </a:r>
            <a:r>
              <a:rPr lang="es-GT" dirty="0"/>
              <a:t>característica más importante de un régimen de tipo de cambio fijo constituye el hecho de que la autoridad monetaria decide el nivel del tipo de cambio. Así, este indicador se constituye en un instrumento de política económica que contribuye, entre otros objetivos, a mejorar la competitividad de las exportaciones; reducir los déficits en la cuenta comercial y corriente de la balanza de pagos y racionalizar el uso de la divisa de que dispone el país</a:t>
            </a:r>
          </a:p>
        </p:txBody>
      </p:sp>
      <p:sp>
        <p:nvSpPr>
          <p:cNvPr id="4" name="3 Título"/>
          <p:cNvSpPr>
            <a:spLocks noGrp="1"/>
          </p:cNvSpPr>
          <p:nvPr>
            <p:ph type="title"/>
          </p:nvPr>
        </p:nvSpPr>
        <p:spPr>
          <a:xfrm>
            <a:off x="457200" y="384473"/>
            <a:ext cx="8229600" cy="923330"/>
          </a:xfrm>
          <a:prstGeom prst="rect">
            <a:avLst/>
          </a:prstGeom>
          <a:noFill/>
        </p:spPr>
        <p:txBody>
          <a:bodyPr wrap="square" lIns="91440" tIns="45720" rIns="91440" bIns="45720">
            <a:spAutoFit/>
          </a:bodyPr>
          <a:lstStyle/>
          <a:p>
            <a:pPr algn="ct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Clases de tipo de cambio</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4</a:t>
            </a:fld>
            <a:endParaRPr lang="es-GT"/>
          </a:p>
        </p:txBody>
      </p:sp>
      <p:sp>
        <p:nvSpPr>
          <p:cNvPr id="6" name="5 Marcador de pie de página"/>
          <p:cNvSpPr>
            <a:spLocks noGrp="1"/>
          </p:cNvSpPr>
          <p:nvPr>
            <p:ph type="ftr" sz="quarter" idx="11"/>
          </p:nvPr>
        </p:nvSpPr>
        <p:spPr/>
        <p:txBody>
          <a:bodyPr/>
          <a:lstStyle/>
          <a:p>
            <a:r>
              <a:rPr lang="es-GT" sz="1400" smtClean="0">
                <a:solidFill>
                  <a:schemeClr val="tx1"/>
                </a:solidFill>
              </a:rPr>
              <a:t>Grupo No. 9 -Tipo de Cambio-</a:t>
            </a:r>
            <a:endParaRPr lang="es-GT" sz="1400">
              <a:solidFill>
                <a:schemeClr val="tx1"/>
              </a:solidFill>
            </a:endParaRPr>
          </a:p>
        </p:txBody>
      </p:sp>
    </p:spTree>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r>
              <a:rPr lang="es-GT" b="1" dirty="0"/>
              <a:t>Tipo de Cambio real</a:t>
            </a:r>
          </a:p>
          <a:p>
            <a:pPr>
              <a:buNone/>
            </a:pPr>
            <a:r>
              <a:rPr lang="es-GT" dirty="0" smtClean="0"/>
              <a:t>	El </a:t>
            </a:r>
            <a:r>
              <a:rPr lang="es-GT" dirty="0"/>
              <a:t>tipo de cambio real inicialmente se definía como el tipo de cambio nominal corregido (o sea multiplicado) por el cociente precio externo / precio interno. Tal definición obedecía principalmente a la idea que, en un mundo inflacionario, las variaciones del tipo de cambio nominal carecerían de significado claro, y que debían tomar explícitamente en cuenta los cambios de valor de las monedas externas e internas, medidos por las respectivas tasas de inflación</a:t>
            </a:r>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5</a:t>
            </a:fld>
            <a:endParaRPr lang="es-GT"/>
          </a:p>
        </p:txBody>
      </p:sp>
      <p:sp>
        <p:nvSpPr>
          <p:cNvPr id="6" name="5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Tree>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GT" b="1" dirty="0"/>
              <a:t>Tipo de cambio flotante</a:t>
            </a:r>
          </a:p>
          <a:p>
            <a:pPr>
              <a:buNone/>
            </a:pPr>
            <a:r>
              <a:rPr lang="es-GT" dirty="0" smtClean="0"/>
              <a:t>	En </a:t>
            </a:r>
            <a:r>
              <a:rPr lang="es-GT" dirty="0"/>
              <a:t>un sistema de tipo de cambio flotante es el mercado quien determina el nivel del tipo de cambio, es decir que el tipo de cambio constituye el resultado de la interacción de las cantidades demandadas y ofertadas por parte de los agentes económicos en moneda extranjera </a:t>
            </a:r>
          </a:p>
        </p:txBody>
      </p:sp>
      <p:sp>
        <p:nvSpPr>
          <p:cNvPr id="4" name="3 Marcador de número de diapositiva"/>
          <p:cNvSpPr>
            <a:spLocks noGrp="1"/>
          </p:cNvSpPr>
          <p:nvPr>
            <p:ph type="sldNum" sz="quarter" idx="12"/>
          </p:nvPr>
        </p:nvSpPr>
        <p:spPr/>
        <p:txBody>
          <a:bodyPr/>
          <a:lstStyle/>
          <a:p>
            <a:fld id="{935B6F26-3C0C-4543-B46E-B7A8CC842A50}" type="slidenum">
              <a:rPr lang="es-GT" smtClean="0"/>
              <a:pPr/>
              <a:t>6</a:t>
            </a:fld>
            <a:endParaRPr lang="es-GT"/>
          </a:p>
        </p:txBody>
      </p:sp>
      <p:sp>
        <p:nvSpPr>
          <p:cNvPr id="5" name="4 Marcador de pie de página"/>
          <p:cNvSpPr>
            <a:spLocks noGrp="1"/>
          </p:cNvSpPr>
          <p:nvPr>
            <p:ph type="ftr" sz="quarter" idx="11"/>
          </p:nvPr>
        </p:nvSpPr>
        <p:spPr/>
        <p:txBody>
          <a:bodyPr/>
          <a:lstStyle/>
          <a:p>
            <a:r>
              <a:rPr lang="es-GT" sz="1400" b="1" smtClean="0">
                <a:solidFill>
                  <a:schemeClr val="tx1"/>
                </a:solidFill>
              </a:rPr>
              <a:t>Grupo No. 9 -Tipo de Cambio-</a:t>
            </a:r>
            <a:endParaRPr lang="es-GT" sz="1400" b="1">
              <a:solidFill>
                <a:schemeClr val="tx1"/>
              </a:solidFill>
            </a:endParaRPr>
          </a:p>
        </p:txBody>
      </p:sp>
    </p:spTree>
  </p:cSld>
  <p:clrMapOvr>
    <a:masterClrMapping/>
  </p:clrMapOvr>
  <p:transition>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PE" b="1" dirty="0"/>
              <a:t>Tipo de cambio real de equilibrio</a:t>
            </a:r>
            <a:endParaRPr lang="es-GT" b="1" dirty="0"/>
          </a:p>
          <a:p>
            <a:pPr>
              <a:buNone/>
            </a:pPr>
            <a:r>
              <a:rPr lang="es-PE" dirty="0" smtClean="0"/>
              <a:t>	</a:t>
            </a:r>
            <a:r>
              <a:rPr lang="es-PE" dirty="0"/>
              <a:t>El tipo de cambio real de equilibrio se define como el precio relativo de transables con respecto a los no transables que, dado el equilibrio sostenible de otras variables macroeconómicas, resulta en el equilibrio simultáneo tanto doméstico como externo</a:t>
            </a:r>
            <a:endParaRPr lang="es-GT" dirty="0"/>
          </a:p>
        </p:txBody>
      </p:sp>
      <p:sp>
        <p:nvSpPr>
          <p:cNvPr id="4" name="3 Marcador de número de diapositiva"/>
          <p:cNvSpPr>
            <a:spLocks noGrp="1"/>
          </p:cNvSpPr>
          <p:nvPr>
            <p:ph type="sldNum" sz="quarter" idx="12"/>
          </p:nvPr>
        </p:nvSpPr>
        <p:spPr/>
        <p:txBody>
          <a:bodyPr/>
          <a:lstStyle/>
          <a:p>
            <a:fld id="{935B6F26-3C0C-4543-B46E-B7A8CC842A50}" type="slidenum">
              <a:rPr lang="es-GT" smtClean="0"/>
              <a:pPr/>
              <a:t>7</a:t>
            </a:fld>
            <a:endParaRPr lang="es-GT"/>
          </a:p>
        </p:txBody>
      </p:sp>
      <p:sp>
        <p:nvSpPr>
          <p:cNvPr id="5" name="4 Marcador de pie de página"/>
          <p:cNvSpPr>
            <a:spLocks noGrp="1"/>
          </p:cNvSpPr>
          <p:nvPr>
            <p:ph type="ftr" sz="quarter" idx="11"/>
          </p:nvPr>
        </p:nvSpPr>
        <p:spPr/>
        <p:txBody>
          <a:bodyPr/>
          <a:lstStyle/>
          <a:p>
            <a:r>
              <a:rPr lang="es-GT" sz="1400" b="1" dirty="0" smtClean="0">
                <a:solidFill>
                  <a:schemeClr val="tx1"/>
                </a:solidFill>
              </a:rPr>
              <a:t>Grupo No. 9 -Tipo de Cambio-</a:t>
            </a:r>
            <a:endParaRPr lang="es-GT" sz="1400" b="1" dirty="0">
              <a:solidFill>
                <a:schemeClr val="tx1"/>
              </a:solidFill>
            </a:endParaRPr>
          </a:p>
        </p:txBody>
      </p:sp>
    </p:spTree>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 de Cambio de Referencia.</a:t>
            </a:r>
            <a:endParaRPr lang="es-GT" dirty="0"/>
          </a:p>
        </p:txBody>
      </p:sp>
      <p:sp>
        <p:nvSpPr>
          <p:cNvPr id="3" name="2 Marcador de contenido"/>
          <p:cNvSpPr>
            <a:spLocks noGrp="1"/>
          </p:cNvSpPr>
          <p:nvPr>
            <p:ph idx="1"/>
          </p:nvPr>
        </p:nvSpPr>
        <p:spPr/>
        <p:txBody>
          <a:bodyPr>
            <a:normAutofit lnSpcReduction="10000"/>
          </a:bodyPr>
          <a:lstStyle/>
          <a:p>
            <a:r>
              <a:rPr lang="es-GT" dirty="0" smtClean="0"/>
              <a:t>Se realiza de  conformidad con la Ley de Libre Negociación de Divisas, el Banco de Guatemala calcula diariamente el tipo de cambio de referencia del quetzal con respecto al dólar de los Estados Unidos de América, el cual es aplicable para la liquidación de obligaciones tributarias u otras que supongan pagos del o al Estado y sus entidades, así como para la resolución de conflictos en el ámbito administrativo y jurisdiccional.</a:t>
            </a:r>
            <a:endParaRPr lang="es-GT" dirty="0"/>
          </a:p>
        </p:txBody>
      </p:sp>
      <p:sp>
        <p:nvSpPr>
          <p:cNvPr id="4" name="3 Marcador de pie de página"/>
          <p:cNvSpPr>
            <a:spLocks noGrp="1"/>
          </p:cNvSpPr>
          <p:nvPr>
            <p:ph type="ftr" sz="quarter" idx="11"/>
          </p:nvPr>
        </p:nvSpPr>
        <p:spPr/>
        <p:txBody>
          <a:bodyPr/>
          <a:lstStyle/>
          <a:p>
            <a:r>
              <a:rPr lang="es-GT" smtClean="0"/>
              <a:t>Grupo No. 9 -Tipo de Cambio-</a:t>
            </a:r>
            <a:endParaRPr lang="es-GT"/>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8</a:t>
            </a:fld>
            <a:endParaRPr lang="es-GT"/>
          </a:p>
        </p:txBody>
      </p:sp>
    </p:spTree>
  </p:cSld>
  <p:clrMapOvr>
    <a:masterClrMapping/>
  </p:clrMapOvr>
  <p:transition>
    <p:push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lstStyle/>
          <a:p>
            <a:pPr>
              <a:buNone/>
            </a:pPr>
            <a:r>
              <a:rPr lang="es-ES" b="1" dirty="0" smtClean="0"/>
              <a:t>Forma de Determinar la Tasa de Cambio.</a:t>
            </a:r>
          </a:p>
          <a:p>
            <a:pPr algn="just">
              <a:buNone/>
            </a:pPr>
            <a:r>
              <a:rPr lang="es-GT" dirty="0" smtClean="0"/>
              <a:t>Es igual al promedio ponderado de los tipos de</a:t>
            </a:r>
          </a:p>
          <a:p>
            <a:pPr algn="just">
              <a:buNone/>
            </a:pPr>
            <a:r>
              <a:rPr lang="es-GT" dirty="0" smtClean="0"/>
              <a:t>cambio correspondientes a la totalidad de las</a:t>
            </a:r>
          </a:p>
          <a:p>
            <a:pPr algn="just">
              <a:buNone/>
            </a:pPr>
            <a:r>
              <a:rPr lang="es-GT" dirty="0" smtClean="0"/>
              <a:t>operaciones de compra y de venta de divisas</a:t>
            </a:r>
          </a:p>
          <a:p>
            <a:pPr algn="just">
              <a:buNone/>
            </a:pPr>
            <a:r>
              <a:rPr lang="es-GT" dirty="0" smtClean="0"/>
              <a:t>realizadas por las instituciones que constituyen</a:t>
            </a:r>
          </a:p>
          <a:p>
            <a:pPr algn="just">
              <a:buNone/>
            </a:pPr>
            <a:r>
              <a:rPr lang="es-GT" dirty="0" smtClean="0"/>
              <a:t>el Mercado Institucional de Divisas, establecido</a:t>
            </a:r>
          </a:p>
          <a:p>
            <a:pPr algn="just">
              <a:buNone/>
            </a:pPr>
            <a:r>
              <a:rPr lang="es-GT" dirty="0" smtClean="0"/>
              <a:t>a las 18:00 horas del día mismo día hábil</a:t>
            </a:r>
          </a:p>
          <a:p>
            <a:pPr algn="just">
              <a:buNone/>
            </a:pPr>
            <a:r>
              <a:rPr lang="es-GT" dirty="0" smtClean="0"/>
              <a:t>bancario al que corresponda.</a:t>
            </a:r>
          </a:p>
          <a:p>
            <a:pPr algn="just">
              <a:buNone/>
            </a:pPr>
            <a:endParaRPr lang="es-ES" dirty="0" smtClean="0"/>
          </a:p>
          <a:p>
            <a:pPr algn="just">
              <a:buNone/>
            </a:pPr>
            <a:endParaRPr lang="es-GT" dirty="0" smtClean="0"/>
          </a:p>
          <a:p>
            <a:pPr algn="just">
              <a:buNone/>
            </a:pPr>
            <a:endParaRPr lang="es-GT" b="1" dirty="0"/>
          </a:p>
        </p:txBody>
      </p:sp>
      <p:sp>
        <p:nvSpPr>
          <p:cNvPr id="4" name="3 Marcador de pie de página"/>
          <p:cNvSpPr>
            <a:spLocks noGrp="1"/>
          </p:cNvSpPr>
          <p:nvPr>
            <p:ph type="ftr" sz="quarter" idx="11"/>
          </p:nvPr>
        </p:nvSpPr>
        <p:spPr/>
        <p:txBody>
          <a:bodyPr/>
          <a:lstStyle/>
          <a:p>
            <a:r>
              <a:rPr lang="es-GT" smtClean="0"/>
              <a:t>Grupo No. 9 -Tipo de Cambio-</a:t>
            </a:r>
            <a:endParaRPr lang="es-GT"/>
          </a:p>
        </p:txBody>
      </p:sp>
      <p:sp>
        <p:nvSpPr>
          <p:cNvPr id="5" name="4 Marcador de número de diapositiva"/>
          <p:cNvSpPr>
            <a:spLocks noGrp="1"/>
          </p:cNvSpPr>
          <p:nvPr>
            <p:ph type="sldNum" sz="quarter" idx="12"/>
          </p:nvPr>
        </p:nvSpPr>
        <p:spPr/>
        <p:txBody>
          <a:bodyPr/>
          <a:lstStyle/>
          <a:p>
            <a:fld id="{935B6F26-3C0C-4543-B46E-B7A8CC842A50}" type="slidenum">
              <a:rPr lang="es-GT" smtClean="0"/>
              <a:pPr/>
              <a:t>9</a:t>
            </a:fld>
            <a:endParaRPr lang="es-GT"/>
          </a:p>
        </p:txBody>
      </p:sp>
    </p:spTree>
  </p:cSld>
  <p:clrMapOvr>
    <a:masterClrMapping/>
  </p:clrMapOvr>
  <p:transition>
    <p:push dir="d"/>
  </p:transition>
</p:sld>
</file>

<file path=ppt/theme/theme1.xml><?xml version="1.0" encoding="utf-8"?>
<a:theme xmlns:a="http://schemas.openxmlformats.org/drawingml/2006/main" name="Tema de Office">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111</TotalTime>
  <Words>716</Words>
  <Application>Microsoft Office PowerPoint</Application>
  <PresentationFormat>Presentación en pantalla (4:3)</PresentationFormat>
  <Paragraphs>106</Paragraphs>
  <Slides>21</Slides>
  <Notes>2</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Que es el tipo de cambio?</vt:lpstr>
      <vt:lpstr> </vt:lpstr>
      <vt:lpstr>Ejemplo</vt:lpstr>
      <vt:lpstr>Clases de tipo de cambio</vt:lpstr>
      <vt:lpstr>Diapositiva 5</vt:lpstr>
      <vt:lpstr>Diapositiva 6</vt:lpstr>
      <vt:lpstr>Diapositiva 7</vt:lpstr>
      <vt:lpstr>Tipo de Cambio de Referencia.</vt:lpstr>
      <vt:lpstr>Diapositiva 9</vt:lpstr>
      <vt:lpstr>Publicación.</vt:lpstr>
      <vt:lpstr>función del tipo de cambio</vt:lpstr>
      <vt:lpstr>Comportamiento en los últimos 20 años</vt:lpstr>
      <vt:lpstr>Comportamiento en los últimos 20 años</vt:lpstr>
      <vt:lpstr>Vinculación con la auditoria</vt:lpstr>
      <vt:lpstr>MARCO CONTABLE ISR</vt:lpstr>
      <vt:lpstr>MARCO CONTABLE NIIF</vt:lpstr>
      <vt:lpstr>Diapositiva 17</vt:lpstr>
      <vt:lpstr>Información al final de los periodos posteriores sobre los que se informa</vt:lpstr>
      <vt:lpstr>Reconocimiento de las diferencias de cambio</vt:lpstr>
      <vt:lpstr>Perspectivas para el país</vt:lpstr>
      <vt:lpstr>Diapositiva 21</vt:lpstr>
    </vt:vector>
  </TitlesOfParts>
  <Company>CO_Quinteros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es el tipo de</dc:title>
  <dc:creator>Erwin Salazar</dc:creator>
  <cp:lastModifiedBy>  </cp:lastModifiedBy>
  <cp:revision>15</cp:revision>
  <dcterms:created xsi:type="dcterms:W3CDTF">2013-10-04T15:37:29Z</dcterms:created>
  <dcterms:modified xsi:type="dcterms:W3CDTF">2013-10-04T19:39:30Z</dcterms:modified>
</cp:coreProperties>
</file>