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4"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E8F24F7-3F2D-4195-BAE8-64E1F56E70AA}">
          <p14:sldIdLst>
            <p14:sldId id="274"/>
            <p14:sldId id="257"/>
            <p14:sldId id="261"/>
            <p14:sldId id="262"/>
            <p14:sldId id="263"/>
            <p14:sldId id="264"/>
            <p14:sldId id="265"/>
            <p14:sldId id="266"/>
            <p14:sldId id="267"/>
            <p14:sldId id="268"/>
            <p14:sldId id="269"/>
            <p14:sldId id="270"/>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08"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C15FE9-EDA1-4FDE-B0D2-B38AFFDEB00C}"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457969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D3073E2-2560-481C-918A-4107385DA35B}"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333149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C75F5D-5815-417F-9CF1-2B0CCBE9AA75}"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101797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C15FE9-EDA1-4FDE-B0D2-B38AFFDEB00C}"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394737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93FC1E-0C02-4DA2-8A32-5D4259CEB1B2}"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817112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A602F60-8089-4B9E-BED6-CA7D03B9D71A}"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1529066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B632BCC-95E5-4C90-867A-F4BC75D9D2A4}"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976320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A657491-A58B-48CD-B088-983B99BE0761}"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4274680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F152CC2-44D3-4CEB-8945-FB81B705E2E0}"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505477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A79A039-953B-4D79-B35A-D0A92809E317}"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515197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20A04BD-9C2B-42C1-8733-9E4321E8A786}"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0085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93FC1E-0C02-4DA2-8A32-5D4259CEB1B2}"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3047319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3075CBF-22D7-4915-8B8C-0B6631D35F27}"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14357330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D3073E2-2560-481C-918A-4107385DA35B}"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703510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C75F5D-5815-417F-9CF1-2B0CCBE9AA75}"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407343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s-E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A602F60-8089-4B9E-BED6-CA7D03B9D71A}"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7126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B632BCC-95E5-4C90-867A-F4BC75D9D2A4}"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28587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s-E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A657491-A58B-48CD-B088-983B99BE0761}"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11498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s-E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F152CC2-44D3-4CEB-8945-FB81B705E2E0}"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84506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s-E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A79A039-953B-4D79-B35A-D0A92809E317}"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2679416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20A04BD-9C2B-42C1-8733-9E4321E8A786}"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424613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s-E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3075CBF-22D7-4915-8B8C-0B6631D35F27}" type="slidenum">
              <a:rPr lang="es-ES">
                <a:solidFill>
                  <a:srgbClr val="000000"/>
                </a:solidFill>
              </a:rPr>
              <a:pPr/>
              <a:t>‹Nº›</a:t>
            </a:fld>
            <a:endParaRPr lang="es-ES">
              <a:solidFill>
                <a:srgbClr val="000000"/>
              </a:solidFill>
            </a:endParaRPr>
          </a:p>
        </p:txBody>
      </p:sp>
    </p:spTree>
    <p:extLst>
      <p:ext uri="{BB962C8B-B14F-4D97-AF65-F5344CB8AC3E}">
        <p14:creationId xmlns:p14="http://schemas.microsoft.com/office/powerpoint/2010/main" val="134193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C9C1E59-0AC6-4EC0-8909-B0F9D44F19CE}" type="slidenum">
              <a:rPr lang="es-ES">
                <a:solidFill>
                  <a:srgbClr val="000000"/>
                </a:solidFill>
              </a:rPr>
              <a:pPr fontAlgn="base">
                <a:spcBef>
                  <a:spcPct val="0"/>
                </a:spcBef>
                <a:spcAft>
                  <a:spcPct val="0"/>
                </a:spcAft>
              </a:pPr>
              <a:t>‹Nº›</a:t>
            </a:fld>
            <a:endParaRPr lang="es-ES">
              <a:solidFill>
                <a:srgbClr val="000000"/>
              </a:solidFill>
            </a:endParaRPr>
          </a:p>
        </p:txBody>
      </p:sp>
    </p:spTree>
    <p:extLst>
      <p:ext uri="{BB962C8B-B14F-4D97-AF65-F5344CB8AC3E}">
        <p14:creationId xmlns:p14="http://schemas.microsoft.com/office/powerpoint/2010/main" val="4271554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C9C1E59-0AC6-4EC0-8909-B0F9D44F19CE}" type="slidenum">
              <a:rPr lang="es-ES">
                <a:solidFill>
                  <a:srgbClr val="000000"/>
                </a:solidFill>
              </a:rPr>
              <a:pPr fontAlgn="base">
                <a:spcBef>
                  <a:spcPct val="0"/>
                </a:spcBef>
                <a:spcAft>
                  <a:spcPct val="0"/>
                </a:spcAft>
              </a:pPr>
              <a:t>‹Nº›</a:t>
            </a:fld>
            <a:endParaRPr lang="es-ES">
              <a:solidFill>
                <a:srgbClr val="000000"/>
              </a:solidFill>
            </a:endParaRPr>
          </a:p>
        </p:txBody>
      </p:sp>
    </p:spTree>
    <p:extLst>
      <p:ext uri="{BB962C8B-B14F-4D97-AF65-F5344CB8AC3E}">
        <p14:creationId xmlns:p14="http://schemas.microsoft.com/office/powerpoint/2010/main" val="3205304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84213" y="1773238"/>
            <a:ext cx="7775575" cy="4176712"/>
          </a:xfrm>
        </p:spPr>
        <p:txBody>
          <a:bodyPr>
            <a:normAutofit/>
          </a:bodyPr>
          <a:lstStyle/>
          <a:p>
            <a:pPr marL="0" indent="0" algn="just">
              <a:buFontTx/>
              <a:buNone/>
            </a:pPr>
            <a:r>
              <a:rPr lang="es-GT" dirty="0" smtClean="0">
                <a:solidFill>
                  <a:schemeClr val="accent2"/>
                </a:solidFill>
                <a:latin typeface="Bodoni MT" pitchFamily="18" charset="0"/>
              </a:rPr>
              <a:t>‘‘Conjunto </a:t>
            </a:r>
            <a:r>
              <a:rPr lang="es-GT" dirty="0">
                <a:solidFill>
                  <a:schemeClr val="accent2"/>
                </a:solidFill>
                <a:latin typeface="Bodoni MT" pitchFamily="18" charset="0"/>
              </a:rPr>
              <a:t>de principios y reglas éticas que regulan y guían una actividad profesional. Estas normas determinan los deberes mínimamente exigibles a los profesionales en el desempeño de su </a:t>
            </a:r>
            <a:r>
              <a:rPr lang="es-GT" dirty="0" smtClean="0">
                <a:solidFill>
                  <a:schemeClr val="accent2"/>
                </a:solidFill>
                <a:latin typeface="Bodoni MT" pitchFamily="18" charset="0"/>
              </a:rPr>
              <a:t>actividad”.</a:t>
            </a:r>
          </a:p>
          <a:p>
            <a:pPr marL="0" indent="0" algn="just">
              <a:buFontTx/>
              <a:buNone/>
            </a:pPr>
            <a:endParaRPr lang="en-US" dirty="0">
              <a:solidFill>
                <a:schemeClr val="accent2"/>
              </a:solidFill>
            </a:endParaRPr>
          </a:p>
        </p:txBody>
      </p:sp>
      <p:sp>
        <p:nvSpPr>
          <p:cNvPr id="6147" name="Title 1"/>
          <p:cNvSpPr>
            <a:spLocks noGrp="1"/>
          </p:cNvSpPr>
          <p:nvPr>
            <p:ph type="ctrTitle" idx="4294967295"/>
          </p:nvPr>
        </p:nvSpPr>
        <p:spPr>
          <a:xfrm>
            <a:off x="611188" y="115888"/>
            <a:ext cx="7772400" cy="1470025"/>
          </a:xfrm>
        </p:spPr>
        <p:txBody>
          <a:bodyPr/>
          <a:lstStyle/>
          <a:p>
            <a:r>
              <a:rPr lang="es-GT" b="1" dirty="0" smtClean="0">
                <a:solidFill>
                  <a:schemeClr val="accent2"/>
                </a:solidFill>
                <a:latin typeface="Bodoni MT" pitchFamily="18" charset="0"/>
              </a:rPr>
              <a:t>DEONTOLOGIA PROFESIONAL</a:t>
            </a:r>
            <a:endParaRPr lang="en-US" b="1" dirty="0">
              <a:solidFill>
                <a:schemeClr val="accent2"/>
              </a:solidFill>
              <a:latin typeface="Bodoni MT" pitchFamily="18" charset="0"/>
            </a:endParaRP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fontAlgn="auto">
              <a:spcAft>
                <a:spcPts val="0"/>
              </a:spcAft>
              <a:defRPr/>
            </a:pPr>
            <a:r>
              <a:rPr lang="es-GT" sz="4400" b="1" dirty="0">
                <a:solidFill>
                  <a:srgbClr val="0070C0"/>
                </a:solidFill>
                <a:latin typeface="Bodoni MT" pitchFamily="18" charset="0"/>
                <a:ea typeface="+mj-ea"/>
                <a:cs typeface="Arial" pitchFamily="34" charset="0"/>
              </a:rPr>
              <a:t>Expositor: </a:t>
            </a:r>
            <a:r>
              <a:rPr lang="es-GT" sz="4400" b="1" dirty="0" smtClean="0">
                <a:solidFill>
                  <a:srgbClr val="0070C0"/>
                </a:solidFill>
                <a:latin typeface="Bodoni MT" pitchFamily="18" charset="0"/>
                <a:ea typeface="+mj-ea"/>
                <a:cs typeface="Arial" pitchFamily="34" charset="0"/>
              </a:rPr>
              <a:t>Joel Amílcar González</a:t>
            </a:r>
            <a:endParaRPr lang="en-US" sz="4400" b="1" dirty="0">
              <a:solidFill>
                <a:srgbClr val="0070C0"/>
              </a:solidFill>
              <a:latin typeface="Bodoni MT" pitchFamily="18" charset="0"/>
              <a:ea typeface="+mj-ea"/>
              <a:cs typeface="Arial" pitchFamily="34"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Tree>
    <p:extLst>
      <p:ext uri="{BB962C8B-B14F-4D97-AF65-F5344CB8AC3E}">
        <p14:creationId xmlns:p14="http://schemas.microsoft.com/office/powerpoint/2010/main" val="2243968380"/>
      </p:ext>
    </p:extLst>
  </p:cSld>
  <p:clrMapOvr>
    <a:masterClrMapping/>
  </p:clrMapOvr>
  <p:transition spd="slow">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LIBRE COMPETENCIA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La actual economía de mercado exige que el ejercicio de la profesión se realice en el marco de la libre competencia, siendo rechazables, por tanto, las practicas colusorias tendentes a impedir o limitar la legitima competencia de otros profesionales</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NO DISCRIMINACION</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en su actuación previa, durante y posterior a la auditoria, deberá evitar inducir, participar o aceptar situaciones discriminatorias de ningún </a:t>
            </a:r>
            <a:r>
              <a:rPr lang="es-GT" dirty="0" smtClean="0">
                <a:solidFill>
                  <a:schemeClr val="accent2"/>
                </a:solidFill>
                <a:latin typeface="Bodoni MT" pitchFamily="18" charset="0"/>
              </a:rPr>
              <a:t>tipo”.</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760354311"/>
      </p:ext>
    </p:extLst>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NO INJERENCIA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a:solidFill>
                  <a:schemeClr val="accent2"/>
                </a:solidFill>
                <a:latin typeface="Bodoni MT" pitchFamily="18" charset="0"/>
              </a:rPr>
              <a:t>‘‘El auditor, dada la incidencia que puede derivarse de su tarea, deberá evitar injerencias en los trabajos de otros profesionales, respetar su labor y eludir hacer comentarios que pudiera interpretarse como </a:t>
            </a:r>
            <a:r>
              <a:rPr lang="es-GT" dirty="0" smtClean="0">
                <a:solidFill>
                  <a:schemeClr val="accent2"/>
                </a:solidFill>
                <a:latin typeface="Bodoni MT" pitchFamily="18" charset="0"/>
              </a:rPr>
              <a:t>despreciativos”.</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PRECISION</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a:solidFill>
                  <a:schemeClr val="accent2"/>
                </a:solidFill>
                <a:latin typeface="Bodoni MT" pitchFamily="18" charset="0"/>
              </a:rPr>
              <a:t>‘‘Este principio esta estrechamente relacionado con el principio de calidad exige del auditor la no conclusión de su trabajo hasta estar convencido, en la medida de lo posible, de la viabilidad de sus propuestas”.</a:t>
            </a: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2822932868"/>
      </p:ext>
    </p:extLst>
  </p:cSld>
  <p:clrMapOvr>
    <a:masterClrMapping/>
  </p:clrMapOvr>
  <p:transition spd="slow">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PUBLICIDAD ADECUADA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La oferta y promoción de los servicios de auditoria deberán en todo momento ajustarse a las característica, condiciones y finalidad </a:t>
            </a:r>
            <a:r>
              <a:rPr lang="es-GT" dirty="0" smtClean="0">
                <a:solidFill>
                  <a:schemeClr val="accent2"/>
                </a:solidFill>
                <a:latin typeface="Bodoni MT" pitchFamily="18" charset="0"/>
              </a:rPr>
              <a:t>perseguidas”.</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RESPONSABILIDAD</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deberá, como elemento intrínseco de todo comportamiento profesional, responsabilizarse de lo que haga, diga o aconseje, sirviendo esta forma de actuar como cortapisa de injerencias extraprofesionales</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650201290"/>
      </p:ext>
    </p:extLst>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SECRETO PROFESIONAL</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La confidencia y la confianza son características esenciales de las relaciones entre el auditor y el auditado e imponen al primero la obligación de guardar en secreto los hechos e informaciones que conozca en el ejercicio de su actividad profesional</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SERVICIO PUBLICO</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Este principio incita al auditor a hacer lo que este en su mano y sin perjuicio de los intereses de su cliente, para evitar daños sociales como los que pueden producirse en los casos en que, durante una ejecución de la auditoria descubra</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1091551803"/>
      </p:ext>
    </p:extLst>
  </p:cSld>
  <p:clrMapOvr>
    <a:masterClrMapping/>
  </p:clrMapOvr>
  <p:transition spd="slow">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VERACIDAD</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en sus comunicaciones con el auditado deberá tener siempre presente la obligación de asegurar la veracidad de su manifestaciones con los limites impuestos por los deberes de respeto, corrección y secreto profesional</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Tree>
    <p:extLst>
      <p:ext uri="{BB962C8B-B14F-4D97-AF65-F5344CB8AC3E}">
        <p14:creationId xmlns:p14="http://schemas.microsoft.com/office/powerpoint/2010/main" val="981052617"/>
      </p:ext>
    </p:extLst>
  </p:cSld>
  <p:clrMapOvr>
    <a:masterClrMapping/>
  </p:clrMapOvr>
  <p:transition spd="slow">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BENEFICIO DEL AUDITADO</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FontTx/>
              <a:buNone/>
            </a:pPr>
            <a:r>
              <a:rPr lang="es-GT" dirty="0" smtClean="0">
                <a:solidFill>
                  <a:schemeClr val="accent2"/>
                </a:solidFill>
                <a:latin typeface="Bodoni MT" pitchFamily="18" charset="0"/>
              </a:rPr>
              <a:t>‘‘El auditor deberá ver como se puede conseguir la máxima eficacia y rentabilidad de los medios informáticos de la empresa </a:t>
            </a:r>
            <a:r>
              <a:rPr lang="es-GT" dirty="0" smtClean="0">
                <a:solidFill>
                  <a:schemeClr val="accent2"/>
                </a:solidFill>
                <a:latin typeface="Bodoni MT" pitchFamily="18" charset="0"/>
              </a:rPr>
              <a:t>auditada”.</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CALIDAD</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‘‘El auditor deberá prestar sus servicios a tenor de las posibilidades de la ciencia y medios a su </a:t>
            </a:r>
            <a:r>
              <a:rPr lang="es-GT" dirty="0" smtClean="0">
                <a:solidFill>
                  <a:schemeClr val="accent2"/>
                </a:solidFill>
                <a:latin typeface="Bodoni MT" pitchFamily="18" charset="0"/>
              </a:rPr>
              <a:t>alcance”.</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375828529"/>
      </p:ext>
    </p:extLst>
  </p:cSld>
  <p:clrMapOvr>
    <a:masterClrMapping/>
  </p:clrMapOvr>
  <p:transition spd="slow">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764704"/>
            <a:ext cx="4040188" cy="639762"/>
          </a:xfrm>
        </p:spPr>
        <p:txBody>
          <a:bodyPr/>
          <a:lstStyle/>
          <a:p>
            <a:pPr algn="ctr"/>
            <a:r>
              <a:rPr lang="es-GT" dirty="0">
                <a:solidFill>
                  <a:schemeClr val="accent5">
                    <a:lumMod val="50000"/>
                  </a:schemeClr>
                </a:solidFill>
                <a:latin typeface="Bodoni MT" pitchFamily="18" charset="0"/>
              </a:rPr>
              <a:t>PRINCIPIO DE CAPACIDAD</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‘‘El </a:t>
            </a:r>
            <a:r>
              <a:rPr lang="es-GT" dirty="0">
                <a:solidFill>
                  <a:schemeClr val="accent2"/>
                </a:solidFill>
                <a:latin typeface="Bodoni MT" pitchFamily="18" charset="0"/>
              </a:rPr>
              <a:t>auditor debe estar plenamente capacitado para la realización de la auditoria </a:t>
            </a:r>
            <a:r>
              <a:rPr lang="es-GT" dirty="0">
                <a:solidFill>
                  <a:schemeClr val="accent2"/>
                </a:solidFill>
                <a:latin typeface="Bodoni MT" pitchFamily="18" charset="0"/>
              </a:rPr>
              <a:t>e</a:t>
            </a:r>
            <a:r>
              <a:rPr lang="es-GT" dirty="0" smtClean="0">
                <a:solidFill>
                  <a:schemeClr val="accent2"/>
                </a:solidFill>
                <a:latin typeface="Bodoni MT" pitchFamily="18" charset="0"/>
              </a:rPr>
              <a:t>ncomendada”.</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764704"/>
            <a:ext cx="4041775" cy="639762"/>
          </a:xfrm>
        </p:spPr>
        <p:txBody>
          <a:bodyPr/>
          <a:lstStyle/>
          <a:p>
            <a:pPr algn="ctr"/>
            <a:r>
              <a:rPr lang="es-GT" dirty="0">
                <a:solidFill>
                  <a:schemeClr val="accent5">
                    <a:lumMod val="50000"/>
                  </a:schemeClr>
                </a:solidFill>
                <a:latin typeface="Bodoni MT" pitchFamily="18" charset="0"/>
              </a:rPr>
              <a:t>PRINCIPIO DE CAUTELA</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844824"/>
            <a:ext cx="3725962" cy="3951288"/>
          </a:xfrm>
        </p:spPr>
        <p:txBody>
          <a:bodyPr>
            <a:no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 en todo momento ser consciente de que sus recomendaciones deben estar basadas en la experiencia contrastada que se le supone tiene </a:t>
            </a:r>
            <a:r>
              <a:rPr lang="es-GT" dirty="0" smtClean="0">
                <a:solidFill>
                  <a:schemeClr val="accent2"/>
                </a:solidFill>
                <a:latin typeface="Bodoni MT" pitchFamily="18" charset="0"/>
              </a:rPr>
              <a:t>adquirida </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sz="2200" dirty="0">
              <a:solidFill>
                <a:schemeClr val="accent2"/>
              </a:solidFill>
            </a:endParaRPr>
          </a:p>
        </p:txBody>
      </p:sp>
    </p:spTree>
    <p:extLst>
      <p:ext uri="{BB962C8B-B14F-4D97-AF65-F5344CB8AC3E}">
        <p14:creationId xmlns:p14="http://schemas.microsoft.com/office/powerpoint/2010/main" val="2314637619"/>
      </p:ext>
    </p:extLst>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COMPORTAMIENTO PROFESIONAL</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tanto en sus relaciones con el auditado como con terceras personas, deberá, en todo momento, actuar conforme a las normas, implícitas o explicitas, de dignidad de la profesión y de corrección en el trato personal</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CONCENTRACION EN EL TRABAJO</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deberá evitar que un exceso de trabajo supere sus posibilidades de concentración y precisión en cada una de las tareas a el </a:t>
            </a:r>
            <a:r>
              <a:rPr lang="es-GT" dirty="0" smtClean="0">
                <a:solidFill>
                  <a:schemeClr val="accent2"/>
                </a:solidFill>
                <a:latin typeface="Bodoni MT" pitchFamily="18" charset="0"/>
              </a:rPr>
              <a:t>encomendadas”.</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206107116"/>
      </p:ext>
    </p:extLst>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CONFIANZA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deberá facilitar e incrementar la confianza del auditado en base a una actuación de trasparencia en su </a:t>
            </a:r>
            <a:r>
              <a:rPr lang="es-GT" dirty="0" smtClean="0">
                <a:solidFill>
                  <a:schemeClr val="accent2"/>
                </a:solidFill>
                <a:latin typeface="Bodoni MT" pitchFamily="18" charset="0"/>
              </a:rPr>
              <a:t>actividad”.</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CRITERIO PROPIO</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durante la ejecución de la auditoria deberá actuar con criterio propio y no permitir que </a:t>
            </a:r>
            <a:r>
              <a:rPr lang="es-GT" dirty="0" smtClean="0">
                <a:solidFill>
                  <a:schemeClr val="accent2"/>
                </a:solidFill>
                <a:latin typeface="Bodoni MT" pitchFamily="18" charset="0"/>
              </a:rPr>
              <a:t>este, </a:t>
            </a:r>
            <a:r>
              <a:rPr lang="es-GT" dirty="0">
                <a:solidFill>
                  <a:schemeClr val="accent2"/>
                </a:solidFill>
                <a:latin typeface="Bodoni MT" pitchFamily="18" charset="0"/>
              </a:rPr>
              <a:t>este subordinado </a:t>
            </a:r>
            <a:r>
              <a:rPr lang="es-GT" dirty="0" smtClean="0">
                <a:solidFill>
                  <a:schemeClr val="accent2"/>
                </a:solidFill>
                <a:latin typeface="Bodoni MT" pitchFamily="18" charset="0"/>
              </a:rPr>
              <a:t>al </a:t>
            </a:r>
            <a:r>
              <a:rPr lang="es-GT" dirty="0">
                <a:solidFill>
                  <a:schemeClr val="accent2"/>
                </a:solidFill>
                <a:latin typeface="Bodoni MT" pitchFamily="18" charset="0"/>
              </a:rPr>
              <a:t>de otros profesionales, aun de reconocido prestigio, que no coincidan con el mismos</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273218237"/>
      </p:ext>
    </p:extLst>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DISCRECION</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deberá en todo momento mantener una cierta discreción en la divulgación de datos, aparentemente inocuos, que se le hayan puesto de manifiesto durante la ejecución de la auditoria</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ECONOMIA</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El auditor deberá proteger, en la medida de sus conocimientos, los derechos económicos del auditado evitando generar gastos innecesarios en el ejercicio de su actividad</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1583389307"/>
      </p:ext>
    </p:extLst>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FORMACION CONTINUA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La progresiva especialización de sus clientes exige asimismo de los auditores para poder mantener el grado de confianza que se precisa para dejar en sus manos el análisis de  las prestaciones de los sistemas informáticos</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FORTALECIMIENTO Y RESPETO DE LA PROFESION</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La defensa de los auditados pasa por el fortalecimiento de la profesión de los auditores </a:t>
            </a:r>
            <a:r>
              <a:rPr lang="es-GT" dirty="0" smtClean="0">
                <a:solidFill>
                  <a:schemeClr val="accent2"/>
                </a:solidFill>
                <a:latin typeface="Bodoni MT" pitchFamily="18" charset="0"/>
              </a:rPr>
              <a:t>informáticos.</a:t>
            </a:r>
            <a:endParaRPr lang="es-GT" dirty="0">
              <a:solidFill>
                <a:schemeClr val="accent2"/>
              </a:solidFill>
              <a:latin typeface="Bodoni MT" pitchFamily="18" charset="0"/>
            </a:endParaRPr>
          </a:p>
          <a:p>
            <a:pPr marL="0" indent="0" algn="just">
              <a:buFontTx/>
              <a:buNone/>
            </a:pPr>
            <a:r>
              <a:rPr lang="es-GT" dirty="0">
                <a:solidFill>
                  <a:schemeClr val="accent2"/>
                </a:solidFill>
                <a:latin typeface="Bodoni MT" pitchFamily="18" charset="0"/>
              </a:rPr>
              <a:t>El auditor deberá, por tanto, en prestigio de su profesión, evitar competir deslealmente con sus compañeros</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1883900312"/>
      </p:ext>
    </p:extLst>
  </p:cSld>
  <p:clrMapOvr>
    <a:masterClrMapping/>
  </p:clrMapOvr>
  <p:transition spd="slow">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INDEPENDENCIA</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La independencia del auditor constituye, en su esencia, la garantía de que los intereses del auditado serán asumidos con </a:t>
            </a:r>
            <a:r>
              <a:rPr lang="es-GT" dirty="0" smtClean="0">
                <a:solidFill>
                  <a:schemeClr val="accent2"/>
                </a:solidFill>
                <a:latin typeface="Bodoni MT" pitchFamily="18" charset="0"/>
              </a:rPr>
              <a:t>objetividad”.</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INFORMACION SUFICIENTE</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Este principio obliga al auditor a ser plenamente consciente de su obligación de aportar, en forma pormenorizadamente clara, precisa e inteligible para el auditado</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803614792"/>
      </p:ext>
    </p:extLst>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459581" y="1124744"/>
            <a:ext cx="4040188" cy="639762"/>
          </a:xfrm>
        </p:spPr>
        <p:txBody>
          <a:bodyPr/>
          <a:lstStyle/>
          <a:p>
            <a:pPr algn="ctr"/>
            <a:r>
              <a:rPr lang="es-GT" dirty="0">
                <a:solidFill>
                  <a:schemeClr val="accent5">
                    <a:lumMod val="50000"/>
                  </a:schemeClr>
                </a:solidFill>
                <a:latin typeface="Bodoni MT" pitchFamily="18" charset="0"/>
              </a:rPr>
              <a:t>PRINCIPIO DE INTEGRIDA MORAL</a:t>
            </a:r>
          </a:p>
        </p:txBody>
      </p:sp>
      <p:sp>
        <p:nvSpPr>
          <p:cNvPr id="3" name="Subtitle 2"/>
          <p:cNvSpPr>
            <a:spLocks noGrp="1"/>
          </p:cNvSpPr>
          <p:nvPr>
            <p:ph sz="half" idx="2"/>
          </p:nvPr>
        </p:nvSpPr>
        <p:spPr>
          <a:xfrm>
            <a:off x="457200" y="1916832"/>
            <a:ext cx="3826768" cy="4209331"/>
          </a:xfrm>
        </p:spPr>
        <p:txBody>
          <a:bodyPr>
            <a:normAutofit/>
          </a:bodyPr>
          <a:lstStyle/>
          <a:p>
            <a:pPr marL="0" indent="0" algn="just">
              <a:buNone/>
            </a:pPr>
            <a:r>
              <a:rPr lang="es-GT" dirty="0" smtClean="0">
                <a:solidFill>
                  <a:schemeClr val="accent2"/>
                </a:solidFill>
                <a:latin typeface="Bodoni MT" pitchFamily="18" charset="0"/>
              </a:rPr>
              <a:t>‘‘</a:t>
            </a:r>
            <a:r>
              <a:rPr lang="es-GT" dirty="0">
                <a:solidFill>
                  <a:schemeClr val="accent2"/>
                </a:solidFill>
                <a:latin typeface="Bodoni MT" pitchFamily="18" charset="0"/>
              </a:rPr>
              <a:t>Este principio, inherentemente ligado a la dignidad de la persona, obliga al auditor a ser honesto, leal y diligente en el desempeño de su misión</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s-GT" dirty="0" smtClean="0">
              <a:solidFill>
                <a:schemeClr val="accent2"/>
              </a:solidFill>
              <a:latin typeface="Bodoni MT" pitchFamily="18" charset="0"/>
            </a:endParaRPr>
          </a:p>
          <a:p>
            <a:pPr marL="0" indent="0" algn="just">
              <a:buFontTx/>
              <a:buNone/>
            </a:pPr>
            <a:endParaRPr lang="en-US" dirty="0">
              <a:solidFill>
                <a:schemeClr val="accent2"/>
              </a:solidFill>
            </a:endParaRPr>
          </a:p>
        </p:txBody>
      </p:sp>
      <p:sp>
        <p:nvSpPr>
          <p:cNvPr id="6" name="5 Marcador de texto"/>
          <p:cNvSpPr>
            <a:spLocks noGrp="1"/>
          </p:cNvSpPr>
          <p:nvPr>
            <p:ph type="body" sz="quarter" idx="3"/>
          </p:nvPr>
        </p:nvSpPr>
        <p:spPr>
          <a:xfrm>
            <a:off x="4544219" y="1124744"/>
            <a:ext cx="4041775" cy="639762"/>
          </a:xfrm>
        </p:spPr>
        <p:txBody>
          <a:bodyPr/>
          <a:lstStyle/>
          <a:p>
            <a:pPr algn="ctr"/>
            <a:r>
              <a:rPr lang="es-GT" dirty="0">
                <a:solidFill>
                  <a:schemeClr val="accent5">
                    <a:lumMod val="50000"/>
                  </a:schemeClr>
                </a:solidFill>
                <a:latin typeface="Bodoni MT" pitchFamily="18" charset="0"/>
              </a:rPr>
              <a:t>PRINCIPIO DE LEGALIDAD</a:t>
            </a:r>
          </a:p>
        </p:txBody>
      </p:sp>
      <p:sp>
        <p:nvSpPr>
          <p:cNvPr id="9" name="Title 1"/>
          <p:cNvSpPr txBox="1">
            <a:spLocks/>
          </p:cNvSpPr>
          <p:nvPr/>
        </p:nvSpPr>
        <p:spPr>
          <a:xfrm>
            <a:off x="2479675" y="6453188"/>
            <a:ext cx="6629400" cy="327025"/>
          </a:xfrm>
          <a:prstGeom prst="rect">
            <a:avLst/>
          </a:prstGeom>
        </p:spPr>
        <p:txBody>
          <a:bodyPr anchor="ctr">
            <a:normAutofit fontScale="40000" lnSpcReduction="20000"/>
          </a:bodyPr>
          <a:lstStyle/>
          <a:p>
            <a:pPr algn="ctr">
              <a:spcBef>
                <a:spcPct val="0"/>
              </a:spcBef>
              <a:defRPr/>
            </a:pPr>
            <a:r>
              <a:rPr lang="es-GT" sz="4400" b="1" dirty="0">
                <a:solidFill>
                  <a:srgbClr val="0070C0"/>
                </a:solidFill>
                <a:latin typeface="Bodoni MT" pitchFamily="18" charset="0"/>
              </a:rPr>
              <a:t>Expositor: Joel Amílcar González</a:t>
            </a:r>
            <a:endParaRPr lang="en-US" sz="4400" b="1" dirty="0">
              <a:solidFill>
                <a:srgbClr val="0070C0"/>
              </a:solidFill>
              <a:latin typeface="Bodoni MT" pitchFamily="18" charset="0"/>
            </a:endParaRPr>
          </a:p>
        </p:txBody>
      </p:sp>
      <p:pic>
        <p:nvPicPr>
          <p:cNvPr id="6149" name="Picture 9" descr="7.gif"/>
          <p:cNvPicPr>
            <a:picLocks noChangeAspect="1"/>
          </p:cNvPicPr>
          <p:nvPr/>
        </p:nvPicPr>
        <p:blipFill>
          <a:blip r:embed="rId2" cstate="print"/>
          <a:srcRect/>
          <a:stretch>
            <a:fillRect/>
          </a:stretch>
        </p:blipFill>
        <p:spPr bwMode="auto">
          <a:xfrm>
            <a:off x="7961313" y="5373688"/>
            <a:ext cx="1074737" cy="1003300"/>
          </a:xfrm>
          <a:prstGeom prst="rect">
            <a:avLst/>
          </a:prstGeom>
          <a:noFill/>
          <a:ln w="9525">
            <a:noFill/>
            <a:miter lim="800000"/>
            <a:headEnd/>
            <a:tailEnd/>
          </a:ln>
        </p:spPr>
      </p:pic>
      <p:pic>
        <p:nvPicPr>
          <p:cNvPr id="6150" name="Picture 10" descr="13.jpg"/>
          <p:cNvPicPr>
            <a:picLocks noChangeAspect="1"/>
          </p:cNvPicPr>
          <p:nvPr/>
        </p:nvPicPr>
        <p:blipFill>
          <a:blip r:embed="rId3" cstate="print"/>
          <a:srcRect/>
          <a:stretch>
            <a:fillRect/>
          </a:stretch>
        </p:blipFill>
        <p:spPr bwMode="auto">
          <a:xfrm>
            <a:off x="179388" y="115888"/>
            <a:ext cx="609600" cy="854075"/>
          </a:xfrm>
          <a:prstGeom prst="rect">
            <a:avLst/>
          </a:prstGeom>
          <a:noFill/>
          <a:ln w="9525">
            <a:noFill/>
            <a:miter lim="800000"/>
            <a:headEnd/>
            <a:tailEnd/>
          </a:ln>
        </p:spPr>
      </p:pic>
      <p:pic>
        <p:nvPicPr>
          <p:cNvPr id="6151" name="Picture 11" descr="6.jpg"/>
          <p:cNvPicPr>
            <a:picLocks noChangeAspect="1"/>
          </p:cNvPicPr>
          <p:nvPr/>
        </p:nvPicPr>
        <p:blipFill>
          <a:blip r:embed="rId4" cstate="print"/>
          <a:srcRect/>
          <a:stretch>
            <a:fillRect/>
          </a:stretch>
        </p:blipFill>
        <p:spPr bwMode="auto">
          <a:xfrm>
            <a:off x="8027988" y="0"/>
            <a:ext cx="1116012" cy="919163"/>
          </a:xfrm>
          <a:prstGeom prst="rect">
            <a:avLst/>
          </a:prstGeom>
          <a:noFill/>
          <a:ln w="9525">
            <a:noFill/>
            <a:miter lim="800000"/>
            <a:headEnd/>
            <a:tailEnd/>
          </a:ln>
        </p:spPr>
      </p:pic>
      <p:sp>
        <p:nvSpPr>
          <p:cNvPr id="14" name="Subtitle 2"/>
          <p:cNvSpPr>
            <a:spLocks noGrp="1"/>
          </p:cNvSpPr>
          <p:nvPr>
            <p:ph sz="quarter" idx="4"/>
          </p:nvPr>
        </p:nvSpPr>
        <p:spPr>
          <a:xfrm>
            <a:off x="4860032" y="1924050"/>
            <a:ext cx="3725962" cy="3951288"/>
          </a:xfrm>
        </p:spPr>
        <p:txBody>
          <a:bodyPr>
            <a:normAutofit/>
          </a:bodyPr>
          <a:lstStyle/>
          <a:p>
            <a:pPr marL="0" indent="0" algn="just">
              <a:buFontTx/>
              <a:buNone/>
            </a:pPr>
            <a:r>
              <a:rPr lang="es-GT" dirty="0" smtClean="0">
                <a:solidFill>
                  <a:schemeClr val="accent2"/>
                </a:solidFill>
                <a:latin typeface="Bodoni MT" pitchFamily="18" charset="0"/>
              </a:rPr>
              <a:t>‘‘</a:t>
            </a:r>
            <a:r>
              <a:rPr lang="es-GT" dirty="0">
                <a:solidFill>
                  <a:schemeClr val="accent2"/>
                </a:solidFill>
                <a:latin typeface="Bodoni MT" pitchFamily="18" charset="0"/>
              </a:rPr>
              <a:t>Este principio, exige al auditor un comportamiento activo de oposición a todo intento, por parte del auditado o de terceras personas, tendente a infringir cualquier precepto integrado en el derecho positivo</a:t>
            </a:r>
            <a:r>
              <a:rPr lang="es-GT" dirty="0" smtClean="0">
                <a:solidFill>
                  <a:schemeClr val="accent2"/>
                </a:solidFill>
                <a:latin typeface="Bodoni MT" pitchFamily="18" charset="0"/>
              </a:rPr>
              <a:t>”.</a:t>
            </a:r>
            <a:endParaRPr lang="es-GT" dirty="0">
              <a:solidFill>
                <a:schemeClr val="accent2"/>
              </a:solidFill>
              <a:latin typeface="Bodoni MT" pitchFamily="18" charset="0"/>
            </a:endParaRPr>
          </a:p>
          <a:p>
            <a:pPr marL="0" indent="0" algn="just">
              <a:buFontTx/>
              <a:buNone/>
            </a:pPr>
            <a:endParaRPr lang="en-US" dirty="0">
              <a:solidFill>
                <a:schemeClr val="accent2"/>
              </a:solidFill>
            </a:endParaRPr>
          </a:p>
        </p:txBody>
      </p:sp>
    </p:spTree>
    <p:extLst>
      <p:ext uri="{BB962C8B-B14F-4D97-AF65-F5344CB8AC3E}">
        <p14:creationId xmlns:p14="http://schemas.microsoft.com/office/powerpoint/2010/main" val="347129180"/>
      </p:ext>
    </p:extLst>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269</TotalTime>
  <Words>1006</Words>
  <Application>Microsoft Office PowerPoint</Application>
  <PresentationFormat>Presentación en pantalla (4:3)</PresentationFormat>
  <Paragraphs>67</Paragraphs>
  <Slides>14</Slides>
  <Notes>0</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Diseño predeterminado</vt:lpstr>
      <vt:lpstr>1_Diseño predeterminado</vt:lpstr>
      <vt:lpstr>DEONTOLOGIA PROFESIONAL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PROPIETARIO</dc:creator>
  <cp:lastModifiedBy>PROPIETARIO</cp:lastModifiedBy>
  <cp:revision>34</cp:revision>
  <dcterms:created xsi:type="dcterms:W3CDTF">2014-03-08T23:57:16Z</dcterms:created>
  <dcterms:modified xsi:type="dcterms:W3CDTF">2014-03-09T04:38:58Z</dcterms:modified>
</cp:coreProperties>
</file>